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67" r:id="rId7"/>
    <p:sldId id="268" r:id="rId8"/>
    <p:sldId id="269" r:id="rId9"/>
    <p:sldId id="312" r:id="rId10"/>
    <p:sldId id="259" r:id="rId11"/>
    <p:sldId id="260" r:id="rId12"/>
    <p:sldId id="261" r:id="rId13"/>
    <p:sldId id="283" r:id="rId14"/>
    <p:sldId id="262" r:id="rId15"/>
    <p:sldId id="270" r:id="rId16"/>
    <p:sldId id="271" r:id="rId17"/>
    <p:sldId id="263" r:id="rId18"/>
    <p:sldId id="27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275" r:id="rId48"/>
    <p:sldId id="258" r:id="rId49"/>
    <p:sldId id="276" r:id="rId50"/>
    <p:sldId id="273" r:id="rId51"/>
    <p:sldId id="277" r:id="rId52"/>
    <p:sldId id="278" r:id="rId53"/>
    <p:sldId id="279" r:id="rId54"/>
    <p:sldId id="280" r:id="rId55"/>
    <p:sldId id="281" r:id="rId56"/>
    <p:sldId id="282" r:id="rId57"/>
    <p:sldId id="274" r:id="rId5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1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8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27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AD26-3FD1-49B0-9C5E-CDFDA50C15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07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16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52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94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61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8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06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2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46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1FB3-2536-40B9-8851-CD143F2A602A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6B56-A149-4B0E-937A-664423BD2A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1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08qoOShR2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l.nl/xl/#/u/17d6e321-b0b6-31ab-be57-0225b3cbbef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web.nl/index.php?option=com_joomlaboard&amp;func=view&amp;id=975&amp;catid=2&amp;Itemid=96" TargetMode="External"/><Relationship Id="rId2" Type="http://schemas.openxmlformats.org/officeDocument/2006/relationships/hyperlink" Target="http://www.diabetes.nl/index.php/faqs/259-omrekenen-mgdl-naar-mmo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euwediabeteswaarde.nl/wat-is-hba1c" TargetMode="External"/><Relationship Id="rId5" Type="http://schemas.openxmlformats.org/officeDocument/2006/relationships/hyperlink" Target="http://www.magmacentrum.nl/artikelen/nieuwe-diabeteswaarde.php" TargetMode="External"/><Relationship Id="rId4" Type="http://schemas.openxmlformats.org/officeDocument/2006/relationships/hyperlink" Target="http://www.cholesterol-check.nl/mmol-mgdl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fonds.nl/artikel/LADA" TargetMode="External"/><Relationship Id="rId2" Type="http://schemas.openxmlformats.org/officeDocument/2006/relationships/hyperlink" Target="http://www.diabetesfonds.nl/artikel/MO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betesfonds.nl/artikel/diabetes-insipidus" TargetMode="External"/><Relationship Id="rId5" Type="http://schemas.openxmlformats.org/officeDocument/2006/relationships/hyperlink" Target="http://www.diabetesfonds.nl/artikel/neonatale-diabetes" TargetMode="External"/><Relationship Id="rId4" Type="http://schemas.openxmlformats.org/officeDocument/2006/relationships/hyperlink" Target="http://www.diabetesfonds.nl/artikel/MID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zendinggemist.nl/index.php/aflevering?aflID=11688605&amp;md5=30f18268ef59d701c92dd4b4e5fa74e0" TargetMode="External"/><Relationship Id="rId2" Type="http://schemas.openxmlformats.org/officeDocument/2006/relationships/hyperlink" Target="http://www.youtube.com/watch?v=lSODZr_HcP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itzendinggemist.nl/index.php/aflevering?aflID=8173254&amp;md5=e18ba25db3d90e17f9b37f2dfa6a0a9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zendinggemist.nl/index.php/aflevering?aflID=5873518&amp;md5=10529f5e52ef4614700969105fc13bf0" TargetMode="External"/><Relationship Id="rId2" Type="http://schemas.openxmlformats.org/officeDocument/2006/relationships/hyperlink" Target="http://beta.uitzendinggemist.nl/programmas/3023-bn-ers-in-de-zorg-diabetes-fond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n.nl/producten/individueel-zorgplan" TargetMode="External"/><Relationship Id="rId2" Type="http://schemas.openxmlformats.org/officeDocument/2006/relationships/hyperlink" Target="http://www.actieprogrammadiabetes.nl/zorgpl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lans.nl/docs/producten/Zorgplannen/concept_diabetes2_zorgplan_j_van_vilsteren.pdf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zendinggemist.nl/afleveringen/1347559" TargetMode="External"/><Relationship Id="rId2" Type="http://schemas.openxmlformats.org/officeDocument/2006/relationships/hyperlink" Target="http://www.uitzendinggemist.nl/afleveringen/134372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Ia6TlLc9Gc" TargetMode="External"/><Relationship Id="rId2" Type="http://schemas.openxmlformats.org/officeDocument/2006/relationships/hyperlink" Target="http://www.youtube.com/watch?v=rhKRRP6sV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Hormonale</a:t>
            </a:r>
            <a:r>
              <a:rPr lang="en-US" dirty="0" smtClean="0"/>
              <a:t> </a:t>
            </a:r>
            <a:r>
              <a:rPr lang="en-US" dirty="0" err="1" smtClean="0"/>
              <a:t>stoornissen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Schildklierziekten</a:t>
            </a:r>
            <a:endParaRPr lang="en-US" dirty="0" smtClean="0"/>
          </a:p>
          <a:p>
            <a:r>
              <a:rPr lang="en-US" dirty="0" smtClean="0"/>
              <a:t>Diabetes Mellitus</a:t>
            </a:r>
          </a:p>
          <a:p>
            <a:r>
              <a:rPr lang="en-US" dirty="0" err="1" smtClean="0"/>
              <a:t>Ziekte</a:t>
            </a:r>
            <a:r>
              <a:rPr lang="en-US" dirty="0" smtClean="0"/>
              <a:t> van Cushing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79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vergroting van de schildklier</a:t>
            </a:r>
          </a:p>
          <a:p>
            <a:pPr lvl="1"/>
            <a:r>
              <a:rPr lang="nl-NL" dirty="0" smtClean="0"/>
              <a:t>Kan ontstaan door een tekort aan jodium. Er wordt dan te weinig schildklierhormoon aangemaakt, hierdoor gaat de hypofyse de schildklier in hoge mate stimuleren. </a:t>
            </a:r>
          </a:p>
          <a:p>
            <a:pPr lvl="2"/>
            <a:endParaRPr lang="nl-NL" dirty="0" smtClean="0">
              <a:sym typeface="Wingdings" pitchFamily="2" charset="2"/>
            </a:endParaRPr>
          </a:p>
          <a:p>
            <a:pPr lvl="2"/>
            <a:endParaRPr lang="nl-NL" dirty="0" smtClean="0">
              <a:sym typeface="Wingdings" pitchFamily="2" charset="2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004567" cy="40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1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7" y="404664"/>
            <a:ext cx="8089476" cy="56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4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Hyperthyreoïdie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overmatige </a:t>
            </a:r>
            <a:r>
              <a:rPr lang="nl-NL" dirty="0"/>
              <a:t>werking van de schildklier </a:t>
            </a:r>
            <a:r>
              <a:rPr lang="nl-NL" dirty="0">
                <a:sym typeface="Wingdings" pitchFamily="2" charset="2"/>
              </a:rPr>
              <a:t> verhoogde toename van de stofwisseling</a:t>
            </a:r>
            <a:endParaRPr lang="nl-NL" dirty="0"/>
          </a:p>
          <a:p>
            <a:pPr lvl="1"/>
            <a:r>
              <a:rPr lang="nl-NL" dirty="0"/>
              <a:t>Symptomen:</a:t>
            </a:r>
          </a:p>
          <a:p>
            <a:pPr lvl="2"/>
            <a:r>
              <a:rPr lang="nl-NL" dirty="0"/>
              <a:t>Snelle pols</a:t>
            </a:r>
          </a:p>
          <a:p>
            <a:pPr lvl="2"/>
            <a:r>
              <a:rPr lang="nl-NL" dirty="0"/>
              <a:t>Last van de warmte</a:t>
            </a:r>
          </a:p>
          <a:p>
            <a:pPr lvl="2"/>
            <a:r>
              <a:rPr lang="nl-NL" dirty="0"/>
              <a:t>Sterk transpireren</a:t>
            </a:r>
          </a:p>
          <a:p>
            <a:pPr lvl="2"/>
            <a:r>
              <a:rPr lang="nl-NL" dirty="0"/>
              <a:t>Vermagering</a:t>
            </a:r>
          </a:p>
          <a:p>
            <a:pPr lvl="2"/>
            <a:r>
              <a:rPr lang="nl-NL" dirty="0"/>
              <a:t>Diarree</a:t>
            </a:r>
          </a:p>
          <a:p>
            <a:pPr lvl="2"/>
            <a:r>
              <a:rPr lang="nl-NL" dirty="0"/>
              <a:t>Haaruitval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8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 van </a:t>
            </a:r>
            <a:r>
              <a:rPr lang="nl-NL" dirty="0" err="1" smtClean="0"/>
              <a:t>Basedow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Door eiwitten uit eigen afweersysteem ontstaat ontsteking in schildklier</a:t>
            </a:r>
          </a:p>
          <a:p>
            <a:r>
              <a:rPr lang="nl-NL" dirty="0" smtClean="0"/>
              <a:t>Vaak bij jongeren</a:t>
            </a:r>
          </a:p>
          <a:p>
            <a:r>
              <a:rPr lang="nl-NL" dirty="0" smtClean="0"/>
              <a:t>Uitpuilende oogbollen door zwelling oogspieren en oedeem achter oogbol</a:t>
            </a:r>
          </a:p>
          <a:p>
            <a:r>
              <a:rPr lang="nl-NL" dirty="0" smtClean="0"/>
              <a:t>Bij oudere vrouwen vaak </a:t>
            </a:r>
            <a:r>
              <a:rPr lang="nl-NL" smtClean="0"/>
              <a:t>oorzaak zwellingen </a:t>
            </a:r>
            <a:r>
              <a:rPr lang="nl-NL" dirty="0" smtClean="0"/>
              <a:t>in klierweefsel</a:t>
            </a:r>
          </a:p>
          <a:p>
            <a:r>
              <a:rPr lang="nl-NL" dirty="0" smtClean="0"/>
              <a:t>Complicaties: ritmestoornissen, hartfalen, </a:t>
            </a:r>
            <a:r>
              <a:rPr lang="nl-NL" dirty="0"/>
              <a:t>p</a:t>
            </a:r>
            <a:r>
              <a:rPr lang="nl-NL" dirty="0" smtClean="0"/>
              <a:t>ijn ouderen psychosen</a:t>
            </a:r>
          </a:p>
          <a:p>
            <a:endParaRPr lang="nl-NL" dirty="0"/>
          </a:p>
        </p:txBody>
      </p:sp>
      <p:pic>
        <p:nvPicPr>
          <p:cNvPr id="1026" name="Picture 2" descr="https://encrypted-tbn2.gstatic.com/images?q=tbn:ANd9GcQmpc8TR-MtF86NG3Mf8B0JcV-1kTfkseKrBwFPCVoCK_4xJ4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051720"/>
            <a:ext cx="1296144" cy="129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6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Hypothyreoïdie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onvoldoende </a:t>
            </a:r>
            <a:r>
              <a:rPr lang="nl-NL" dirty="0"/>
              <a:t>werking van de schildklier </a:t>
            </a:r>
            <a:r>
              <a:rPr lang="nl-NL" dirty="0">
                <a:sym typeface="Wingdings" pitchFamily="2" charset="2"/>
              </a:rPr>
              <a:t> verlaagde stofwisseling</a:t>
            </a:r>
          </a:p>
          <a:p>
            <a:pPr lvl="1"/>
            <a:r>
              <a:rPr lang="nl-NL" dirty="0">
                <a:sym typeface="Wingdings" pitchFamily="2" charset="2"/>
              </a:rPr>
              <a:t>Symptomen:</a:t>
            </a:r>
          </a:p>
          <a:p>
            <a:pPr lvl="2"/>
            <a:r>
              <a:rPr lang="nl-NL" dirty="0" smtClean="0">
                <a:sym typeface="Wingdings" pitchFamily="2" charset="2"/>
              </a:rPr>
              <a:t>Patiënten </a:t>
            </a:r>
            <a:r>
              <a:rPr lang="nl-NL" dirty="0">
                <a:sym typeface="Wingdings" pitchFamily="2" charset="2"/>
              </a:rPr>
              <a:t>worden dikker</a:t>
            </a:r>
          </a:p>
          <a:p>
            <a:pPr lvl="2"/>
            <a:r>
              <a:rPr lang="nl-NL" dirty="0">
                <a:sym typeface="Wingdings" pitchFamily="2" charset="2"/>
              </a:rPr>
              <a:t>Bleek en pafferig gelaat met wallen onder de ogen</a:t>
            </a:r>
          </a:p>
          <a:p>
            <a:pPr lvl="2"/>
            <a:r>
              <a:rPr lang="nl-NL" dirty="0">
                <a:sym typeface="Wingdings" pitchFamily="2" charset="2"/>
              </a:rPr>
              <a:t>Droge en wat opgezette huid</a:t>
            </a:r>
          </a:p>
          <a:p>
            <a:pPr lvl="2"/>
            <a:r>
              <a:rPr lang="nl-NL" dirty="0">
                <a:sym typeface="Wingdings" pitchFamily="2" charset="2"/>
              </a:rPr>
              <a:t>Kouwelijk, traag en </a:t>
            </a:r>
            <a:r>
              <a:rPr lang="nl-NL" dirty="0" err="1">
                <a:sym typeface="Wingdings" pitchFamily="2" charset="2"/>
              </a:rPr>
              <a:t>apatisch</a:t>
            </a:r>
            <a:r>
              <a:rPr lang="nl-NL" dirty="0">
                <a:sym typeface="Wingdings" pitchFamily="2" charset="2"/>
              </a:rPr>
              <a:t>, weinig actie</a:t>
            </a:r>
          </a:p>
          <a:p>
            <a:pPr lvl="1"/>
            <a:r>
              <a:rPr lang="nl-NL" dirty="0">
                <a:sym typeface="Wingdings" pitchFamily="2" charset="2"/>
              </a:rPr>
              <a:t>Symptomen bij ouderen:</a:t>
            </a:r>
          </a:p>
          <a:p>
            <a:pPr lvl="2"/>
            <a:r>
              <a:rPr lang="nl-NL" dirty="0">
                <a:sym typeface="Wingdings" pitchFamily="2" charset="2"/>
              </a:rPr>
              <a:t>Vermoeidheid</a:t>
            </a:r>
          </a:p>
          <a:p>
            <a:pPr lvl="2"/>
            <a:r>
              <a:rPr lang="nl-NL" dirty="0">
                <a:sym typeface="Wingdings" pitchFamily="2" charset="2"/>
              </a:rPr>
              <a:t>Verwardheid en depressies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3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Afwijkingen</a:t>
            </a:r>
            <a:r>
              <a:rPr lang="en-US" dirty="0" smtClean="0"/>
              <a:t> in </a:t>
            </a:r>
            <a:r>
              <a:rPr lang="en-US" dirty="0" err="1" smtClean="0"/>
              <a:t>bloed</a:t>
            </a:r>
            <a:r>
              <a:rPr lang="en-US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Hypothyreoïdie</a:t>
            </a:r>
          </a:p>
          <a:p>
            <a:pPr lvl="1"/>
            <a:r>
              <a:rPr lang="nl-NL" sz="3200" dirty="0" smtClean="0"/>
              <a:t>te weinig schildklierhormoon</a:t>
            </a:r>
          </a:p>
          <a:p>
            <a:pPr lvl="1"/>
            <a:r>
              <a:rPr lang="nl-NL" sz="3200" dirty="0" smtClean="0"/>
              <a:t>veel TSH</a:t>
            </a:r>
          </a:p>
          <a:p>
            <a:r>
              <a:rPr lang="nl-NL" sz="3600" dirty="0" smtClean="0"/>
              <a:t>Hyperthyreoïdie</a:t>
            </a:r>
          </a:p>
          <a:p>
            <a:pPr lvl="1"/>
            <a:r>
              <a:rPr lang="nl-NL" sz="3200" dirty="0" smtClean="0"/>
              <a:t>te veel schildklierhormoon</a:t>
            </a:r>
          </a:p>
          <a:p>
            <a:pPr lvl="1"/>
            <a:r>
              <a:rPr lang="nl-NL" sz="3200" dirty="0" smtClean="0"/>
              <a:t>weinig TSH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903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Oorzaak</a:t>
            </a:r>
            <a:r>
              <a:rPr lang="en-US" dirty="0" smtClean="0"/>
              <a:t> </a:t>
            </a:r>
            <a:r>
              <a:rPr lang="en-US" dirty="0" err="1" smtClean="0"/>
              <a:t>schildklieraandoeningen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Auto-immuunziekte: daarvan is oorzaak nog niet bekend. Erfelijkheid, omgevingsfactoren, stress, virussen en vrouwelijke hormonen spelen een rol.</a:t>
            </a:r>
          </a:p>
          <a:p>
            <a:r>
              <a:rPr lang="nl-NL" dirty="0" smtClean="0"/>
              <a:t>Vaker familieleden met schildklieraandoeningen of diabetes.</a:t>
            </a:r>
          </a:p>
          <a:p>
            <a:r>
              <a:rPr lang="nl-NL" dirty="0" smtClean="0"/>
              <a:t>Komen meer voor bij vrouwen dan bij mannen.</a:t>
            </a:r>
          </a:p>
          <a:p>
            <a:r>
              <a:rPr lang="nl-NL" dirty="0" smtClean="0"/>
              <a:t>Tijdens of na een zwangerschap en in de overgang is er een toename van schildklieraandoeningen.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14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 smtClean="0">
                <a:hlinkClick r:id="rId2"/>
              </a:rPr>
              <a:t>Filmpje schildklierafwijkingen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52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Maak</a:t>
            </a:r>
            <a:r>
              <a:rPr lang="en-US" dirty="0" smtClean="0"/>
              <a:t> </a:t>
            </a:r>
            <a:r>
              <a:rPr lang="en-US" dirty="0" err="1" smtClean="0"/>
              <a:t>blz</a:t>
            </a:r>
            <a:r>
              <a:rPr lang="en-US" dirty="0" smtClean="0"/>
              <a:t>. 287 / 288 van de reader </a:t>
            </a:r>
            <a:r>
              <a:rPr lang="en-US" dirty="0" err="1" smtClean="0"/>
              <a:t>opdr</a:t>
            </a:r>
            <a:r>
              <a:rPr lang="en-US" dirty="0" smtClean="0"/>
              <a:t>.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53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Diabetes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9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Stoornissen in hormoonklieren veroorzaken een te hoge of een te lage productie van hormonen. </a:t>
            </a:r>
          </a:p>
          <a:p>
            <a:r>
              <a:rPr lang="nl-NL" dirty="0" smtClean="0"/>
              <a:t>Sommige aandoeningen aan deze hormoonklieren zijn ook stofwisselingsziekten.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77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Wat is diabetes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l-NL" altLang="nl-NL" smtClean="0"/>
              <a:t>Diabetes Mellitus = zoete doorloop</a:t>
            </a:r>
          </a:p>
          <a:p>
            <a:pPr eaLnBrk="1" hangingPunct="1"/>
            <a:r>
              <a:rPr lang="nl-NL" altLang="nl-NL" smtClean="0"/>
              <a:t>Tekortschieten werking insuline</a:t>
            </a:r>
          </a:p>
          <a:p>
            <a:pPr eaLnBrk="1" hangingPunct="1"/>
            <a:r>
              <a:rPr lang="nl-NL" altLang="nl-NL" smtClean="0"/>
              <a:t>Insuline = hormoon uit eilandjes van Langerhans in de alvleesklier (pancreas)</a:t>
            </a:r>
          </a:p>
          <a:p>
            <a:pPr eaLnBrk="1" hangingPunct="1"/>
            <a:r>
              <a:rPr lang="nl-NL" altLang="nl-NL" smtClean="0"/>
              <a:t>Werking: bloedglucoseverlagend door:</a:t>
            </a:r>
          </a:p>
          <a:p>
            <a:pPr lvl="1" eaLnBrk="1" hangingPunct="1"/>
            <a:r>
              <a:rPr lang="nl-NL" altLang="nl-NL" smtClean="0"/>
              <a:t>Opname in cellen voor verbranding</a:t>
            </a:r>
          </a:p>
          <a:p>
            <a:pPr lvl="1" eaLnBrk="1" hangingPunct="1"/>
            <a:r>
              <a:rPr lang="nl-NL" altLang="nl-NL" smtClean="0"/>
              <a:t>Opslag in de lever als glycogeen (= voorraad)</a:t>
            </a:r>
          </a:p>
          <a:p>
            <a:pPr lvl="1" eaLnBrk="1" hangingPunct="1"/>
            <a:r>
              <a:rPr lang="nl-NL" altLang="nl-NL" smtClean="0"/>
              <a:t>Je lijf je leven: de alvleesklier</a:t>
            </a:r>
          </a:p>
          <a:p>
            <a:pPr lvl="1" eaLnBrk="1" hangingPunct="1"/>
            <a:r>
              <a:rPr lang="nl-NL" altLang="nl-NL" sz="1800" smtClean="0">
                <a:hlinkClick r:id="rId2"/>
              </a:rPr>
              <a:t>http://www.rtl.nl/xl/#/u/17d6e321-b0b6-31ab-be57-0225b3cbbefc</a:t>
            </a:r>
            <a:endParaRPr lang="nl-NL" altLang="nl-NL" sz="1800" smtClean="0"/>
          </a:p>
        </p:txBody>
      </p:sp>
    </p:spTree>
    <p:extLst>
      <p:ext uri="{BB962C8B-B14F-4D97-AF65-F5344CB8AC3E}">
        <p14:creationId xmlns:p14="http://schemas.microsoft.com/office/powerpoint/2010/main" val="37513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Bloedglucose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nl-NL" altLang="nl-NL" sz="2800" smtClean="0"/>
              <a:t>M.b.v. een glucosemeter met meetelektrode kan een bloedsuikerwaarde bepaald worden. NB: denk om…</a:t>
            </a:r>
          </a:p>
          <a:p>
            <a:pPr lvl="1"/>
            <a:r>
              <a:rPr lang="nl-NL" altLang="nl-NL" sz="2000" smtClean="0">
                <a:hlinkClick r:id="rId2"/>
              </a:rPr>
              <a:t>http://www.diabetes.nl/index.php/faqs/259-omrekenen-mgdl-naar-mmoll</a:t>
            </a:r>
            <a:endParaRPr lang="nl-NL" altLang="nl-NL" sz="2000" smtClean="0"/>
          </a:p>
          <a:p>
            <a:pPr lvl="1"/>
            <a:r>
              <a:rPr lang="nl-NL" altLang="nl-NL" sz="2000" smtClean="0">
                <a:hlinkClick r:id="rId3"/>
              </a:rPr>
              <a:t>http://www.diabetesweb.nl/index.php?option=com_joomlaboard&amp;func=view&amp;id=975&amp;catid=2&amp;Itemid=96</a:t>
            </a:r>
            <a:endParaRPr lang="nl-NL" altLang="nl-NL" sz="2000" smtClean="0"/>
          </a:p>
          <a:p>
            <a:pPr lvl="1"/>
            <a:r>
              <a:rPr lang="nl-NL" altLang="nl-NL" sz="2000" smtClean="0">
                <a:hlinkClick r:id="rId4"/>
              </a:rPr>
              <a:t>http://www.cholesterol-check.nl/mmol-mgdl.html</a:t>
            </a:r>
            <a:endParaRPr lang="nl-NL" altLang="nl-NL" sz="2000" smtClean="0"/>
          </a:p>
          <a:p>
            <a:r>
              <a:rPr lang="nl-NL" altLang="nl-NL" sz="2800" smtClean="0"/>
              <a:t>HbA1c (geglycosyleerd Hb)</a:t>
            </a:r>
          </a:p>
          <a:p>
            <a:pPr lvl="1"/>
            <a:r>
              <a:rPr lang="nl-NL" altLang="nl-NL" sz="2000" smtClean="0">
                <a:hlinkClick r:id="rId5"/>
              </a:rPr>
              <a:t>http://www.magmacentrum.nl/artikelen/nieuwe-diabeteswaarde.php</a:t>
            </a:r>
            <a:endParaRPr lang="nl-NL" altLang="nl-NL" sz="2000" smtClean="0"/>
          </a:p>
          <a:p>
            <a:pPr lvl="1"/>
            <a:r>
              <a:rPr lang="nl-NL" altLang="nl-NL" sz="2000" smtClean="0">
                <a:hlinkClick r:id="rId6"/>
              </a:rPr>
              <a:t>http://www.nieuwediabeteswaarde.nl/wat-is-hba1c</a:t>
            </a:r>
            <a:endParaRPr lang="nl-NL" altLang="nl-NL" sz="2000" smtClean="0"/>
          </a:p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631380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380288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129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lucose en insuline metabolisme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6925"/>
            <a:ext cx="9144000" cy="534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0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Verschijnselen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/>
            <a:r>
              <a:rPr lang="nl-NL" altLang="nl-NL" smtClean="0"/>
              <a:t>Door slechte werking insuline is er geringere glucoseverbranding voor energie met als gevolg:</a:t>
            </a:r>
          </a:p>
          <a:p>
            <a:pPr lvl="1" eaLnBrk="1" hangingPunct="1"/>
            <a:r>
              <a:rPr lang="nl-NL" altLang="nl-NL" smtClean="0"/>
              <a:t>Moe</a:t>
            </a:r>
          </a:p>
          <a:p>
            <a:pPr lvl="1" eaLnBrk="1" hangingPunct="1"/>
            <a:r>
              <a:rPr lang="nl-NL" altLang="nl-NL" smtClean="0"/>
              <a:t>Slecht functioneren organen</a:t>
            </a:r>
          </a:p>
          <a:p>
            <a:pPr lvl="1" eaLnBrk="1" hangingPunct="1"/>
            <a:r>
              <a:rPr lang="nl-NL" altLang="nl-NL" smtClean="0"/>
              <a:t>Vetverbranding nodig voor energie:</a:t>
            </a:r>
          </a:p>
          <a:p>
            <a:pPr lvl="2" eaLnBrk="1" hangingPunct="1"/>
            <a:r>
              <a:rPr lang="nl-NL" altLang="nl-NL" smtClean="0"/>
              <a:t>Afvalstoffen (ketonen) aantoonbaar in urine (ketonurie) en te ruiken aan de adem (acetongeur)</a:t>
            </a:r>
          </a:p>
          <a:p>
            <a:pPr lvl="2" eaLnBrk="1" hangingPunct="1"/>
            <a:r>
              <a:rPr lang="nl-NL" altLang="nl-NL" smtClean="0"/>
              <a:t>Misselijk, braken</a:t>
            </a:r>
          </a:p>
          <a:p>
            <a:pPr lvl="2" eaLnBrk="1" hangingPunct="1"/>
            <a:r>
              <a:rPr lang="nl-NL" altLang="nl-NL" smtClean="0"/>
              <a:t>Afvallen </a:t>
            </a:r>
          </a:p>
        </p:txBody>
      </p:sp>
    </p:spTree>
    <p:extLst>
      <p:ext uri="{BB962C8B-B14F-4D97-AF65-F5344CB8AC3E}">
        <p14:creationId xmlns:p14="http://schemas.microsoft.com/office/powerpoint/2010/main" val="388190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Verschijnselen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/>
            <a:r>
              <a:rPr lang="nl-NL" altLang="nl-NL" smtClean="0"/>
              <a:t>Doordat glucose minder opgenomen wordt in cellen is er een hoog bloedglucose met als gevolg:</a:t>
            </a:r>
          </a:p>
          <a:p>
            <a:pPr lvl="1" eaLnBrk="1" hangingPunct="1"/>
            <a:r>
              <a:rPr lang="nl-NL" altLang="nl-NL" smtClean="0"/>
              <a:t>Uitscheiding van glucose in de urine</a:t>
            </a:r>
          </a:p>
          <a:p>
            <a:pPr lvl="2" eaLnBrk="1" hangingPunct="1"/>
            <a:r>
              <a:rPr lang="nl-NL" altLang="nl-NL" smtClean="0"/>
              <a:t>Glucosurie &gt; zoete geur, irritatie en infectie rond plasbuis / in blaas</a:t>
            </a:r>
          </a:p>
          <a:p>
            <a:pPr lvl="2" eaLnBrk="1" hangingPunct="1"/>
            <a:r>
              <a:rPr lang="nl-NL" altLang="nl-NL" smtClean="0"/>
              <a:t>Polyurie: veel plassen door meetrekken water &gt; uitdroging &gt; dorst/droge mond</a:t>
            </a:r>
          </a:p>
          <a:p>
            <a:pPr lvl="1" eaLnBrk="1" hangingPunct="1"/>
            <a:r>
              <a:rPr lang="nl-NL" altLang="nl-NL" smtClean="0"/>
              <a:t>Opname in weefselvocht, glasvocht e.d.</a:t>
            </a:r>
          </a:p>
          <a:p>
            <a:pPr lvl="2" eaLnBrk="1" hangingPunct="1"/>
            <a:r>
              <a:rPr lang="nl-NL" altLang="nl-NL" smtClean="0"/>
              <a:t>Onscherp zien door zwellen oog</a:t>
            </a:r>
          </a:p>
          <a:p>
            <a:pPr lvl="2" eaLnBrk="1" hangingPunct="1"/>
            <a:r>
              <a:rPr lang="nl-NL" altLang="nl-NL" smtClean="0"/>
              <a:t>Kwetsbaarheid weefsels, o.a. voor infectie / decubitus etc.</a:t>
            </a:r>
          </a:p>
        </p:txBody>
      </p:sp>
    </p:spTree>
    <p:extLst>
      <p:ext uri="{BB962C8B-B14F-4D97-AF65-F5344CB8AC3E}">
        <p14:creationId xmlns:p14="http://schemas.microsoft.com/office/powerpoint/2010/main" val="290223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Glucose en insulinespiegels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9144000" cy="685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19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Insulineresistentie</a:t>
            </a:r>
          </a:p>
        </p:txBody>
      </p:sp>
      <p:sp>
        <p:nvSpPr>
          <p:cNvPr id="10243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altLang="nl-NL" sz="2800" smtClean="0"/>
              <a:t>Lichaam reageert niet meer goed op insuline</a:t>
            </a:r>
          </a:p>
          <a:p>
            <a:r>
              <a:rPr lang="nl-NL" altLang="nl-NL" sz="2800" smtClean="0"/>
              <a:t>Is vaak een aanloopje tot diabetes type 2</a:t>
            </a:r>
          </a:p>
          <a:p>
            <a:r>
              <a:rPr lang="nl-NL" altLang="nl-NL" sz="2800" smtClean="0"/>
              <a:t>Diabeten type 2 zijn altijd insulineresistent</a:t>
            </a:r>
          </a:p>
          <a:p>
            <a:r>
              <a:rPr lang="nl-NL" altLang="nl-NL" sz="2800" smtClean="0"/>
              <a:t>Oorzaken</a:t>
            </a:r>
          </a:p>
          <a:p>
            <a:pPr lvl="1"/>
            <a:r>
              <a:rPr lang="nl-NL" altLang="nl-NL" sz="2400" smtClean="0"/>
              <a:t>Overgewicht</a:t>
            </a:r>
          </a:p>
          <a:p>
            <a:pPr lvl="1"/>
            <a:r>
              <a:rPr lang="nl-NL" altLang="nl-NL" sz="2400" smtClean="0"/>
              <a:t>Te weinig lichaamsbeweging</a:t>
            </a:r>
          </a:p>
          <a:p>
            <a:pPr lvl="1"/>
            <a:r>
              <a:rPr lang="nl-NL" altLang="nl-NL" sz="2400" smtClean="0"/>
              <a:t>Erfelijke aanleg</a:t>
            </a:r>
          </a:p>
          <a:p>
            <a:r>
              <a:rPr lang="nl-NL" altLang="nl-NL" sz="2800" smtClean="0"/>
              <a:t>Medicijnen kunnen het lichaam weer gevoeliger maken voor insuline</a:t>
            </a:r>
          </a:p>
          <a:p>
            <a:r>
              <a:rPr lang="nl-NL" altLang="nl-NL" sz="2800" smtClean="0"/>
              <a:t>Ook afvallen en meer bewegen maken het lichaam gevoeliger voor insuline. </a:t>
            </a:r>
          </a:p>
        </p:txBody>
      </p:sp>
    </p:spTree>
    <p:extLst>
      <p:ext uri="{BB962C8B-B14F-4D97-AF65-F5344CB8AC3E}">
        <p14:creationId xmlns:p14="http://schemas.microsoft.com/office/powerpoint/2010/main" val="3682258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Typen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nl-NL" altLang="nl-NL" sz="2800" smtClean="0"/>
              <a:t>Type I, insuline-afhankelijke DM</a:t>
            </a:r>
          </a:p>
          <a:p>
            <a:pPr lvl="1" eaLnBrk="1" hangingPunct="1"/>
            <a:r>
              <a:rPr lang="nl-NL" altLang="nl-NL" sz="2400" smtClean="0"/>
              <a:t>Alvleesklier maakt helemaal geen insuline meer</a:t>
            </a:r>
          </a:p>
          <a:p>
            <a:pPr lvl="1" eaLnBrk="1" hangingPunct="1"/>
            <a:r>
              <a:rPr lang="nl-NL" altLang="nl-NL" sz="2400" smtClean="0"/>
              <a:t>Oorzaak onduidelijk, mogelijk infectie of auto-immuun</a:t>
            </a:r>
          </a:p>
          <a:p>
            <a:pPr lvl="1" eaLnBrk="1" hangingPunct="1"/>
            <a:r>
              <a:rPr lang="nl-NL" altLang="nl-NL" sz="2400" smtClean="0"/>
              <a:t>Vaker op jonge leeftijd</a:t>
            </a:r>
          </a:p>
          <a:p>
            <a:pPr lvl="1" eaLnBrk="1" hangingPunct="1"/>
            <a:r>
              <a:rPr lang="nl-NL" altLang="nl-NL" sz="2400" smtClean="0"/>
              <a:t>Relatief acute en heftige symptomen</a:t>
            </a:r>
          </a:p>
          <a:p>
            <a:pPr eaLnBrk="1" hangingPunct="1"/>
            <a:r>
              <a:rPr lang="nl-NL" altLang="nl-NL" sz="2800" smtClean="0"/>
              <a:t>Type II, niet insuline-afhankelijke DM</a:t>
            </a:r>
          </a:p>
          <a:p>
            <a:pPr lvl="1" eaLnBrk="1" hangingPunct="1"/>
            <a:r>
              <a:rPr lang="nl-NL" altLang="nl-NL" sz="2400" smtClean="0"/>
              <a:t>Alvleesklier maakt te weinig insuline, m.n. na maaltijd onvoldoende</a:t>
            </a:r>
          </a:p>
          <a:p>
            <a:pPr lvl="1" eaLnBrk="1" hangingPunct="1"/>
            <a:r>
              <a:rPr lang="nl-NL" altLang="nl-NL" sz="2400" smtClean="0"/>
              <a:t>Overgewicht en ouderdom spelen belangrijke rol</a:t>
            </a:r>
          </a:p>
          <a:p>
            <a:pPr lvl="1" eaLnBrk="1" hangingPunct="1"/>
            <a:r>
              <a:rPr lang="nl-NL" altLang="nl-NL" sz="2400" smtClean="0"/>
              <a:t>Vaker op oudere leeftijd</a:t>
            </a:r>
          </a:p>
          <a:p>
            <a:pPr lvl="1" eaLnBrk="1" hangingPunct="1"/>
            <a:r>
              <a:rPr lang="nl-NL" altLang="nl-NL" sz="2400" smtClean="0"/>
              <a:t>Symptomen kunnen jarenlang onopgemerkt blijven</a:t>
            </a:r>
          </a:p>
        </p:txBody>
      </p:sp>
    </p:spTree>
    <p:extLst>
      <p:ext uri="{BB962C8B-B14F-4D97-AF65-F5344CB8AC3E}">
        <p14:creationId xmlns:p14="http://schemas.microsoft.com/office/powerpoint/2010/main" val="4028328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Overzicht typen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altLang="nl-NL" sz="2400" smtClean="0"/>
              <a:t>Type I, insuline-afhankelijke DM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400" smtClean="0"/>
              <a:t>Type II, niet insuline-afhankelijke DM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400" smtClean="0"/>
              <a:t>Zwangerschapsdiabetes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400" smtClean="0"/>
              <a:t>Bijzondere typen:</a:t>
            </a:r>
          </a:p>
          <a:p>
            <a:pPr lvl="1" eaLnBrk="1" hangingPunct="1">
              <a:lnSpc>
                <a:spcPct val="80000"/>
              </a:lnSpc>
            </a:pPr>
            <a:r>
              <a:rPr lang="nl-NL" altLang="nl-NL" sz="2000" smtClean="0"/>
              <a:t>Glucose-intolerantie (niet echt diabetes, kan voorstadium zijn)</a:t>
            </a:r>
          </a:p>
          <a:p>
            <a:pPr lvl="1" eaLnBrk="1" hangingPunct="1">
              <a:lnSpc>
                <a:spcPct val="80000"/>
              </a:lnSpc>
            </a:pPr>
            <a:r>
              <a:rPr lang="nl-NL" altLang="nl-NL" sz="2000" b="1" smtClean="0"/>
              <a:t>MODY: </a:t>
            </a:r>
            <a:r>
              <a:rPr lang="nl-NL" altLang="nl-NL" sz="2000" smtClean="0"/>
              <a:t>een vorm van diabetes die aanvankelijk kan lijken op diabetes type 2. </a:t>
            </a:r>
            <a:r>
              <a:rPr lang="nl-NL" altLang="nl-NL" sz="2000" smtClean="0">
                <a:hlinkClick r:id="rId2" tooltip="meer over MODY"/>
              </a:rPr>
              <a:t>&gt; Meer over MODY</a:t>
            </a:r>
            <a:endParaRPr lang="nl-NL" altLang="nl-NL" sz="2000" b="1" smtClean="0"/>
          </a:p>
          <a:p>
            <a:pPr lvl="1" eaLnBrk="1" hangingPunct="1">
              <a:lnSpc>
                <a:spcPct val="80000"/>
              </a:lnSpc>
            </a:pPr>
            <a:r>
              <a:rPr lang="nl-NL" altLang="nl-NL" sz="2000" b="1" smtClean="0"/>
              <a:t>LADA</a:t>
            </a:r>
            <a:r>
              <a:rPr lang="nl-NL" altLang="nl-NL" sz="2000" smtClean="0"/>
              <a:t>: een soort diabetes type 1 die zich juist vermomt als diabetes type 2. </a:t>
            </a:r>
            <a:r>
              <a:rPr lang="nl-NL" altLang="nl-NL" sz="2000" smtClean="0">
                <a:hlinkClick r:id="rId3" tooltip="meer over LADA"/>
              </a:rPr>
              <a:t>&gt; Meer over LADA</a:t>
            </a:r>
            <a:r>
              <a:rPr lang="nl-NL" altLang="nl-NL" sz="2000" smtClean="0"/>
              <a:t> </a:t>
            </a:r>
            <a:endParaRPr lang="nl-NL" altLang="nl-NL" sz="2000" b="1" smtClean="0"/>
          </a:p>
          <a:p>
            <a:pPr lvl="1" eaLnBrk="1" hangingPunct="1">
              <a:lnSpc>
                <a:spcPct val="80000"/>
              </a:lnSpc>
            </a:pPr>
            <a:r>
              <a:rPr lang="nl-NL" altLang="nl-NL" sz="2000" b="1" smtClean="0"/>
              <a:t>MIDD: </a:t>
            </a:r>
            <a:r>
              <a:rPr lang="nl-NL" altLang="nl-NL" sz="2000" smtClean="0"/>
              <a:t>een zeldzame vorm van diabetes die samengaat met doofheid en via de moeder overerft. </a:t>
            </a:r>
            <a:r>
              <a:rPr lang="nl-NL" altLang="nl-NL" sz="2000" smtClean="0">
                <a:hlinkClick r:id="rId4" tooltip="meer over MIDD"/>
              </a:rPr>
              <a:t>&gt; Meer over MIDD</a:t>
            </a:r>
            <a:endParaRPr lang="nl-NL" altLang="nl-NL" sz="2000" b="1" smtClean="0"/>
          </a:p>
          <a:p>
            <a:pPr lvl="1" eaLnBrk="1" hangingPunct="1">
              <a:lnSpc>
                <a:spcPct val="80000"/>
              </a:lnSpc>
            </a:pPr>
            <a:r>
              <a:rPr lang="nl-NL" altLang="nl-NL" sz="2000" b="1" smtClean="0"/>
              <a:t>Neonatale diabetes</a:t>
            </a:r>
            <a:r>
              <a:rPr lang="nl-NL" altLang="nl-NL" sz="2000" smtClean="0"/>
              <a:t>: een vorm van diabetes die bij baby's jonger dan zes maanden ontstaat. </a:t>
            </a:r>
            <a:r>
              <a:rPr lang="nl-NL" altLang="nl-NL" sz="2000" smtClean="0">
                <a:hlinkClick r:id="rId5" tooltip="meer over neonatale diabetes"/>
              </a:rPr>
              <a:t>&gt; Meer over neonatale diabetes</a:t>
            </a:r>
            <a:endParaRPr lang="nl-NL" altLang="nl-NL" sz="2000" b="1" smtClean="0"/>
          </a:p>
          <a:p>
            <a:pPr lvl="1" eaLnBrk="1" hangingPunct="1">
              <a:lnSpc>
                <a:spcPct val="80000"/>
              </a:lnSpc>
            </a:pPr>
            <a:r>
              <a:rPr lang="nl-NL" altLang="nl-NL" sz="2000" b="1" smtClean="0"/>
              <a:t>Diabetes insipidus</a:t>
            </a:r>
            <a:r>
              <a:rPr lang="nl-NL" altLang="nl-NL" sz="2000" smtClean="0"/>
              <a:t>: bij deze soort diabetes draait het niet om bloedsuiker, maar om vocht. Het heeft niets te maken met 'suikerziekte'. </a:t>
            </a:r>
            <a:r>
              <a:rPr lang="nl-NL" altLang="nl-NL" sz="2000" smtClean="0">
                <a:hlinkClick r:id="rId6" tooltip="meer over diabetes insipidus"/>
              </a:rPr>
              <a:t>&gt; Meer over diabetes insipidus</a:t>
            </a:r>
            <a:endParaRPr lang="nl-NL" altLang="nl-NL" sz="2000" smtClean="0"/>
          </a:p>
        </p:txBody>
      </p:sp>
    </p:spTree>
    <p:extLst>
      <p:ext uri="{BB962C8B-B14F-4D97-AF65-F5344CB8AC3E}">
        <p14:creationId xmlns:p14="http://schemas.microsoft.com/office/powerpoint/2010/main" val="313401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mage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0"/>
            <a:ext cx="5578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Behandeling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nl-NL" altLang="nl-NL" smtClean="0"/>
              <a:t>Type I: toediening insuline</a:t>
            </a:r>
          </a:p>
          <a:p>
            <a:pPr lvl="1" eaLnBrk="1" hangingPunct="1"/>
            <a:r>
              <a:rPr lang="nl-NL" altLang="nl-NL" smtClean="0"/>
              <a:t>Ultrasnel(kort)werkend</a:t>
            </a:r>
          </a:p>
          <a:p>
            <a:pPr lvl="1" eaLnBrk="1" hangingPunct="1"/>
            <a:r>
              <a:rPr lang="nl-NL" altLang="nl-NL" smtClean="0"/>
              <a:t>Snel(kort)werkend</a:t>
            </a:r>
          </a:p>
          <a:p>
            <a:pPr lvl="1" eaLnBrk="1" hangingPunct="1"/>
            <a:r>
              <a:rPr lang="nl-NL" altLang="nl-NL" smtClean="0"/>
              <a:t>Gemengdwerkend / voorgemengd</a:t>
            </a:r>
          </a:p>
          <a:p>
            <a:pPr lvl="1" eaLnBrk="1" hangingPunct="1"/>
            <a:r>
              <a:rPr lang="nl-NL" altLang="nl-NL" smtClean="0"/>
              <a:t>Middellangwerkend</a:t>
            </a:r>
          </a:p>
          <a:p>
            <a:pPr lvl="1" eaLnBrk="1" hangingPunct="1"/>
            <a:r>
              <a:rPr lang="nl-NL" altLang="nl-NL" smtClean="0"/>
              <a:t>Langwerkend</a:t>
            </a:r>
          </a:p>
          <a:p>
            <a:pPr eaLnBrk="1" hangingPunct="1"/>
            <a:r>
              <a:rPr lang="nl-NL" altLang="nl-NL" smtClean="0"/>
              <a:t>Via SC injectie met insulinepen of –pomp</a:t>
            </a:r>
          </a:p>
        </p:txBody>
      </p:sp>
    </p:spTree>
    <p:extLst>
      <p:ext uri="{BB962C8B-B14F-4D97-AF65-F5344CB8AC3E}">
        <p14:creationId xmlns:p14="http://schemas.microsoft.com/office/powerpoint/2010/main" val="499008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Behandeling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>
                <a:hlinkClick r:id="rId2"/>
              </a:rPr>
              <a:t>http://www.youtube.com/watch?v=lSODZr_HcPo</a:t>
            </a:r>
            <a:r>
              <a:rPr lang="nl-NL" altLang="nl-NL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Het Klokhuis 12-11-2010: Diabetes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mtClean="0">
                <a:hlinkClick r:id="rId3"/>
              </a:rPr>
              <a:t>http://www.uitzendinggemist.nl/index.php/aflevering?aflID=11688605&amp;md5=30f18268ef59d701c92dd4b4e5fa74e0</a:t>
            </a:r>
            <a:r>
              <a:rPr lang="nl-NL" altLang="nl-NL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Het Kinderziekenhuis 30-10-2008: Bas, insulinepomp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mtClean="0">
                <a:hlinkClick r:id="rId4"/>
              </a:rPr>
              <a:t>http://www.uitzendinggemist.nl/index.php/aflevering?aflID=8173254&amp;md5=e18ba25db3d90e17f9b37f2dfa6a0a93</a:t>
            </a:r>
            <a:r>
              <a:rPr lang="nl-NL" altLang="nl-NL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66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yn005_original_230_222_pjpeg_2568353_74eb92635f8711f6b889bc03397f3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41663"/>
            <a:ext cx="341947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814efa8030fb9ddc1256d13004f9acb_kinderen%20(injecteren%20met%20een%20insulinepen)%20-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27352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FlexPen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75138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47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Behandeling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nl-NL" altLang="nl-NL" smtClean="0"/>
              <a:t>Type II: evt. orale bloedglucoseverlagende middelen</a:t>
            </a:r>
          </a:p>
          <a:p>
            <a:pPr lvl="1" eaLnBrk="1" hangingPunct="1"/>
            <a:r>
              <a:rPr lang="el-GR" altLang="nl-NL" i="1" smtClean="0">
                <a:cs typeface="Arial" charset="0"/>
              </a:rPr>
              <a:t>α</a:t>
            </a:r>
            <a:r>
              <a:rPr lang="nl-NL" altLang="nl-NL" i="1" smtClean="0">
                <a:cs typeface="Arial" charset="0"/>
              </a:rPr>
              <a:t>-</a:t>
            </a:r>
            <a:r>
              <a:rPr lang="nl-NL" altLang="nl-NL" i="1" smtClean="0"/>
              <a:t>glucosidaseremmers</a:t>
            </a:r>
            <a:r>
              <a:rPr lang="nl-NL" altLang="nl-NL" smtClean="0"/>
              <a:t>: remmen opname in darmen door afbraak van koolhydraten te remmen</a:t>
            </a:r>
          </a:p>
          <a:p>
            <a:pPr lvl="1" eaLnBrk="1" hangingPunct="1"/>
            <a:r>
              <a:rPr lang="nl-NL" altLang="nl-NL" i="1" smtClean="0"/>
              <a:t>Biguaniden</a:t>
            </a:r>
            <a:r>
              <a:rPr lang="nl-NL" altLang="nl-NL" smtClean="0"/>
              <a:t>: verhoogt gevoeligheid voor insuline en remt glucoseproductie door lever</a:t>
            </a:r>
          </a:p>
          <a:p>
            <a:pPr lvl="1" eaLnBrk="1" hangingPunct="1"/>
            <a:r>
              <a:rPr lang="nl-NL" altLang="nl-NL" i="1" smtClean="0"/>
              <a:t>Thiazolidinedionen</a:t>
            </a:r>
            <a:r>
              <a:rPr lang="nl-NL" altLang="nl-NL" smtClean="0"/>
              <a:t>: bevorderen werking insuline door verminderen insulineresistentie vet/spieren/lever, bijv: Pioglitazone</a:t>
            </a:r>
          </a:p>
        </p:txBody>
      </p:sp>
    </p:spTree>
    <p:extLst>
      <p:ext uri="{BB962C8B-B14F-4D97-AF65-F5344CB8AC3E}">
        <p14:creationId xmlns:p14="http://schemas.microsoft.com/office/powerpoint/2010/main" val="2255122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Behandeling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Type II: evt. orale bloedglucoseverlagende middelen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i="1" smtClean="0"/>
              <a:t>Meglitiniden</a:t>
            </a:r>
            <a:r>
              <a:rPr lang="nl-NL" altLang="nl-NL" smtClean="0"/>
              <a:t>: stimuleren afgifte insuline voor maaltijd (dus kortwerkend, dus mogelijkheid hypo’s)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i="1" smtClean="0"/>
              <a:t>Sulfonylureumderivaten</a:t>
            </a:r>
            <a:r>
              <a:rPr lang="nl-NL" altLang="nl-NL" smtClean="0"/>
              <a:t>: idem, maar op andere manier en in kort tot langwerkende vorm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i="1" smtClean="0"/>
              <a:t>DPP-4 remmers</a:t>
            </a:r>
            <a:r>
              <a:rPr lang="nl-NL" altLang="nl-NL" smtClean="0"/>
              <a:t>: gegeven i.c.m. Metformine, sinds 2007, werkt alleen bij hoger bloedglucose</a:t>
            </a:r>
          </a:p>
        </p:txBody>
      </p:sp>
    </p:spTree>
    <p:extLst>
      <p:ext uri="{BB962C8B-B14F-4D97-AF65-F5344CB8AC3E}">
        <p14:creationId xmlns:p14="http://schemas.microsoft.com/office/powerpoint/2010/main" val="1461073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nl-NL" altLang="nl-NL" smtClean="0"/>
              <a:t>Complicaties korte termijn</a:t>
            </a:r>
          </a:p>
        </p:txBody>
      </p:sp>
      <p:pic>
        <p:nvPicPr>
          <p:cNvPr id="18435" name="Picture 5" descr="hypo-hyper-g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08075"/>
            <a:ext cx="8243887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575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Complicaties lange termijn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Arteriosclerose: slagaderverkalking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Microangiopathie: lekkende kleine vaatjes, overal, o.a. nieren (&gt; eiwit in de urine) en ogen (&gt; te zien door oogarts)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Neuropathie: uitval zenuwen &gt; geen gevoel meer in voeten, vingers etc.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Leidend tot: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z="2400" smtClean="0"/>
              <a:t>Diabetische voet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z="2400" smtClean="0"/>
              <a:t>Nefropathie: slechte nierfunctie / eiwitverlies met urine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Risico’s op andere aandoeningen, bijv depressie</a:t>
            </a:r>
          </a:p>
        </p:txBody>
      </p:sp>
    </p:spTree>
    <p:extLst>
      <p:ext uri="{BB962C8B-B14F-4D97-AF65-F5344CB8AC3E}">
        <p14:creationId xmlns:p14="http://schemas.microsoft.com/office/powerpoint/2010/main" val="1269790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9" descr="DiabVascDisease_01_250_da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404813"/>
            <a:ext cx="39465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 descr="slide0029_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73463"/>
            <a:ext cx="5056188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diabetische_voet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11700"/>
            <a:ext cx="353218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5" descr="diabetischevo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5147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7" descr="pedicurePrijslij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2632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990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BN-ers in de zorg, 20 en 21 april 2011: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z="2400" smtClean="0"/>
              <a:t>Diabetesfonds</a:t>
            </a:r>
          </a:p>
          <a:p>
            <a:pPr lvl="2" eaLnBrk="1" hangingPunct="1">
              <a:lnSpc>
                <a:spcPct val="90000"/>
              </a:lnSpc>
            </a:pPr>
            <a:r>
              <a:rPr lang="nl-NL" altLang="nl-NL" sz="2000" smtClean="0">
                <a:hlinkClick r:id="rId2"/>
              </a:rPr>
              <a:t>http://beta.uitzendinggemist.nl/programmas/3023-bn-ers-in-de-zorg-diabetes-fonds</a:t>
            </a:r>
            <a:r>
              <a:rPr lang="nl-NL" altLang="nl-NL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Medische Special: Overgewicht en diabetes 13-11-2007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z="2400" smtClean="0">
                <a:hlinkClick r:id="rId3"/>
              </a:rPr>
              <a:t>http://www.uitzendinggemist.nl/index.php/aflevering?aflID=5873518&amp;md5=10529f5e52ef4614700969105fc13bf0</a:t>
            </a:r>
            <a:r>
              <a:rPr lang="nl-NL" altLang="nl-NL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800" smtClean="0"/>
              <a:t>DVD Chronisch ziek (604.3 CHRO)</a:t>
            </a:r>
          </a:p>
          <a:p>
            <a:pPr lvl="1" eaLnBrk="1" hangingPunct="1">
              <a:lnSpc>
                <a:spcPct val="90000"/>
              </a:lnSpc>
            </a:pPr>
            <a:r>
              <a:rPr lang="nl-NL" altLang="nl-NL" sz="2400" smtClean="0"/>
              <a:t>Christien</a:t>
            </a:r>
          </a:p>
        </p:txBody>
      </p:sp>
    </p:spTree>
    <p:extLst>
      <p:ext uri="{BB962C8B-B14F-4D97-AF65-F5344CB8AC3E}">
        <p14:creationId xmlns:p14="http://schemas.microsoft.com/office/powerpoint/2010/main" val="2855109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636838"/>
            <a:ext cx="3619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Aandachtspunten zorg</a:t>
            </a:r>
          </a:p>
        </p:txBody>
      </p:sp>
      <p:sp>
        <p:nvSpPr>
          <p:cNvPr id="2253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267325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altLang="nl-NL" sz="2400" smtClean="0"/>
              <a:t>M.b.t. leefstijl en voeding</a:t>
            </a:r>
          </a:p>
          <a:p>
            <a:pPr lvl="1" eaLnBrk="1" hangingPunct="1"/>
            <a:r>
              <a:rPr lang="nl-NL" altLang="nl-NL" sz="2000" smtClean="0"/>
              <a:t>Type I</a:t>
            </a:r>
          </a:p>
          <a:p>
            <a:pPr lvl="2" eaLnBrk="1" hangingPunct="1"/>
            <a:r>
              <a:rPr lang="nl-NL" altLang="nl-NL" sz="1800" smtClean="0"/>
              <a:t>KH&lt;&gt;Glucose&lt;&gt;beweging</a:t>
            </a:r>
          </a:p>
          <a:p>
            <a:pPr lvl="2" eaLnBrk="1" hangingPunct="1"/>
            <a:r>
              <a:rPr lang="nl-NL" altLang="nl-NL" sz="1800" smtClean="0"/>
              <a:t>Gezonde voeding extra belangrijk i.v.m. risico arteriosclerose</a:t>
            </a:r>
          </a:p>
          <a:p>
            <a:pPr lvl="2" eaLnBrk="1" hangingPunct="1"/>
            <a:r>
              <a:rPr lang="nl-NL" altLang="nl-NL" sz="1800" smtClean="0"/>
              <a:t>Geen suikervrije / diabetesproducten</a:t>
            </a:r>
          </a:p>
          <a:p>
            <a:pPr lvl="2" eaLnBrk="1" hangingPunct="1"/>
            <a:r>
              <a:rPr lang="nl-NL" altLang="nl-NL" sz="1800" smtClean="0"/>
              <a:t>Goed gewicht geeft beter regelbare bloedsuikers, maar afvallen is extra moeilijk</a:t>
            </a:r>
          </a:p>
          <a:p>
            <a:pPr lvl="2" eaLnBrk="1" hangingPunct="1"/>
            <a:r>
              <a:rPr lang="nl-NL" altLang="nl-NL" sz="1800" smtClean="0"/>
              <a:t>Voorzichtig met tussendoortjes en afwijken van patroon</a:t>
            </a:r>
          </a:p>
          <a:p>
            <a:pPr lvl="2" eaLnBrk="1" hangingPunct="1"/>
            <a:r>
              <a:rPr lang="nl-NL" altLang="nl-NL" sz="1800" smtClean="0"/>
              <a:t>Glucosewaarde en eten voor slapengaan</a:t>
            </a:r>
          </a:p>
          <a:p>
            <a:pPr lvl="2" eaLnBrk="1" hangingPunct="1"/>
            <a:r>
              <a:rPr lang="nl-NL" altLang="nl-NL" sz="1800" smtClean="0"/>
              <a:t>Alcohol, ziekte, stress</a:t>
            </a:r>
          </a:p>
          <a:p>
            <a:pPr lvl="1" eaLnBrk="1" hangingPunct="1"/>
            <a:r>
              <a:rPr lang="nl-NL" altLang="nl-NL" sz="2000" smtClean="0"/>
              <a:t>Type II</a:t>
            </a:r>
          </a:p>
        </p:txBody>
      </p:sp>
    </p:spTree>
    <p:extLst>
      <p:ext uri="{BB962C8B-B14F-4D97-AF65-F5344CB8AC3E}">
        <p14:creationId xmlns:p14="http://schemas.microsoft.com/office/powerpoint/2010/main" val="185553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Schildklieraandoeningen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0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636838"/>
            <a:ext cx="3619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Aandachtspunten zorg</a:t>
            </a:r>
          </a:p>
        </p:txBody>
      </p:sp>
      <p:sp>
        <p:nvSpPr>
          <p:cNvPr id="2355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067300" cy="4525963"/>
          </a:xfrm>
        </p:spPr>
        <p:txBody>
          <a:bodyPr/>
          <a:lstStyle/>
          <a:p>
            <a:pPr eaLnBrk="1" hangingPunct="1"/>
            <a:r>
              <a:rPr lang="nl-NL" altLang="nl-NL" sz="2400" smtClean="0"/>
              <a:t>M.b.t. leefstijl en voeding</a:t>
            </a:r>
          </a:p>
          <a:p>
            <a:pPr lvl="1" eaLnBrk="1" hangingPunct="1"/>
            <a:r>
              <a:rPr lang="nl-NL" altLang="nl-NL" sz="2000" smtClean="0"/>
              <a:t>Type I</a:t>
            </a:r>
          </a:p>
          <a:p>
            <a:pPr lvl="1" eaLnBrk="1" hangingPunct="1"/>
            <a:r>
              <a:rPr lang="nl-NL" altLang="nl-NL" sz="2000" smtClean="0"/>
              <a:t>Type II</a:t>
            </a:r>
          </a:p>
          <a:p>
            <a:pPr lvl="2" eaLnBrk="1" hangingPunct="1"/>
            <a:r>
              <a:rPr lang="nl-NL" altLang="nl-NL" sz="1800" smtClean="0"/>
              <a:t>KH&lt;&gt;Glucose&lt;&gt;beweging</a:t>
            </a:r>
          </a:p>
          <a:p>
            <a:pPr lvl="2" eaLnBrk="1" hangingPunct="1"/>
            <a:r>
              <a:rPr lang="nl-NL" altLang="nl-NL" sz="1800" smtClean="0"/>
              <a:t>Gezonde voeding extra belangrijk i.v.m. risico arteriosclerose</a:t>
            </a:r>
          </a:p>
          <a:p>
            <a:pPr lvl="2" eaLnBrk="1" hangingPunct="1"/>
            <a:r>
              <a:rPr lang="nl-NL" altLang="nl-NL" sz="1800" smtClean="0"/>
              <a:t>Geen suikervrije / diabetesproducten</a:t>
            </a:r>
          </a:p>
          <a:p>
            <a:pPr lvl="2" eaLnBrk="1" hangingPunct="1"/>
            <a:r>
              <a:rPr lang="nl-NL" altLang="nl-NL" sz="1800" smtClean="0"/>
              <a:t>Goed gewicht geeft beter regelbare bloedsuikers, maar afvallen is extra moeilijk</a:t>
            </a:r>
          </a:p>
          <a:p>
            <a:pPr lvl="2" eaLnBrk="1" hangingPunct="1"/>
            <a:r>
              <a:rPr lang="nl-NL" altLang="nl-NL" sz="1800" smtClean="0"/>
              <a:t>KH beperkte maaltijden (weglaten enkelvoudige suikers) en tussendoortjes</a:t>
            </a:r>
          </a:p>
        </p:txBody>
      </p:sp>
    </p:spTree>
    <p:extLst>
      <p:ext uri="{BB962C8B-B14F-4D97-AF65-F5344CB8AC3E}">
        <p14:creationId xmlns:p14="http://schemas.microsoft.com/office/powerpoint/2010/main" val="939200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Aandachtspunten zorg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2800" smtClean="0"/>
              <a:t>M.b.t. Behandeling</a:t>
            </a:r>
          </a:p>
          <a:p>
            <a:pPr lvl="1" eaLnBrk="1" hangingPunct="1"/>
            <a:r>
              <a:rPr lang="nl-NL" altLang="nl-NL" sz="2400" smtClean="0"/>
              <a:t>Type I</a:t>
            </a:r>
          </a:p>
          <a:p>
            <a:pPr lvl="2" eaLnBrk="1" hangingPunct="1"/>
            <a:r>
              <a:rPr lang="nl-NL" altLang="nl-NL" sz="2000" smtClean="0"/>
              <a:t>Insuline spuiten</a:t>
            </a:r>
          </a:p>
          <a:p>
            <a:pPr lvl="2" eaLnBrk="1" hangingPunct="1"/>
            <a:r>
              <a:rPr lang="nl-NL" altLang="nl-NL" sz="2000" smtClean="0"/>
              <a:t>Insulinepomp</a:t>
            </a:r>
          </a:p>
          <a:p>
            <a:pPr lvl="1" eaLnBrk="1" hangingPunct="1"/>
            <a:r>
              <a:rPr lang="nl-NL" altLang="nl-NL" sz="2400" smtClean="0"/>
              <a:t>Type II</a:t>
            </a:r>
          </a:p>
          <a:p>
            <a:pPr lvl="2" eaLnBrk="1" hangingPunct="1"/>
            <a:r>
              <a:rPr lang="nl-NL" altLang="nl-NL" sz="2000" smtClean="0"/>
              <a:t>Medicatie-inname</a:t>
            </a:r>
          </a:p>
          <a:p>
            <a:pPr lvl="1" eaLnBrk="1" hangingPunct="1"/>
            <a:r>
              <a:rPr lang="nl-NL" altLang="nl-NL" sz="2400" smtClean="0"/>
              <a:t>Bloedsuiker meten en dagcurves</a:t>
            </a:r>
          </a:p>
          <a:p>
            <a:pPr lvl="1" eaLnBrk="1" hangingPunct="1"/>
            <a:r>
              <a:rPr lang="nl-NL" altLang="nl-NL" sz="2400" smtClean="0"/>
              <a:t>Controles endocrinoloog, diabetesverpleegkundige en oogarts</a:t>
            </a:r>
          </a:p>
        </p:txBody>
      </p:sp>
    </p:spTree>
    <p:extLst>
      <p:ext uri="{BB962C8B-B14F-4D97-AF65-F5344CB8AC3E}">
        <p14:creationId xmlns:p14="http://schemas.microsoft.com/office/powerpoint/2010/main" val="4006461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Aandachtspunten zorg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l-NL" altLang="nl-NL" sz="2800" smtClean="0"/>
              <a:t>M.b.t. ADL</a:t>
            </a:r>
          </a:p>
          <a:p>
            <a:pPr lvl="1" eaLnBrk="1" hangingPunct="1"/>
            <a:r>
              <a:rPr lang="nl-NL" altLang="nl-NL" sz="2400" smtClean="0"/>
              <a:t>Observaties en interventies m.b.t.</a:t>
            </a:r>
          </a:p>
          <a:p>
            <a:pPr lvl="2" eaLnBrk="1" hangingPunct="1"/>
            <a:r>
              <a:rPr lang="nl-NL" altLang="nl-NL" sz="2000" smtClean="0"/>
              <a:t>Hypo en hyper</a:t>
            </a:r>
          </a:p>
          <a:p>
            <a:pPr lvl="2" eaLnBrk="1" hangingPunct="1"/>
            <a:r>
              <a:rPr lang="nl-NL" altLang="nl-NL" sz="2000" smtClean="0"/>
              <a:t>Huid, gevoel en voet</a:t>
            </a:r>
          </a:p>
          <a:p>
            <a:pPr lvl="2" eaLnBrk="1" hangingPunct="1"/>
            <a:r>
              <a:rPr lang="nl-NL" altLang="nl-NL" sz="2000" smtClean="0"/>
              <a:t>Mond</a:t>
            </a:r>
          </a:p>
          <a:p>
            <a:pPr lvl="2" eaLnBrk="1" hangingPunct="1"/>
            <a:r>
              <a:rPr lang="nl-NL" altLang="nl-NL" sz="2000" smtClean="0"/>
              <a:t>Zicht</a:t>
            </a:r>
          </a:p>
          <a:p>
            <a:pPr lvl="2" eaLnBrk="1" hangingPunct="1"/>
            <a:r>
              <a:rPr lang="nl-NL" altLang="nl-NL" sz="2000" smtClean="0"/>
              <a:t>Voeding en Uitscheiding</a:t>
            </a:r>
          </a:p>
          <a:p>
            <a:pPr lvl="1" eaLnBrk="1" hangingPunct="1"/>
            <a:r>
              <a:rPr lang="nl-NL" altLang="nl-NL" sz="2400" smtClean="0"/>
              <a:t>Klachten</a:t>
            </a:r>
          </a:p>
          <a:p>
            <a:pPr lvl="2" eaLnBrk="1" hangingPunct="1"/>
            <a:r>
              <a:rPr lang="nl-NL" altLang="nl-NL" sz="2000" smtClean="0"/>
              <a:t>Jeuk</a:t>
            </a:r>
          </a:p>
          <a:p>
            <a:pPr lvl="2" eaLnBrk="1" hangingPunct="1"/>
            <a:r>
              <a:rPr lang="nl-NL" altLang="nl-NL" sz="2000" smtClean="0"/>
              <a:t>Slecht zien</a:t>
            </a:r>
          </a:p>
          <a:p>
            <a:pPr lvl="2" eaLnBrk="1" hangingPunct="1"/>
            <a:r>
              <a:rPr lang="nl-NL" altLang="nl-NL" sz="2000" smtClean="0"/>
              <a:t>Koude voeten</a:t>
            </a:r>
          </a:p>
          <a:p>
            <a:pPr lvl="2" eaLnBrk="1" hangingPunct="1"/>
            <a:r>
              <a:rPr lang="nl-NL" altLang="nl-NL" sz="2000" smtClean="0"/>
              <a:t>Psychosociaal welbevinden</a:t>
            </a:r>
          </a:p>
        </p:txBody>
      </p:sp>
    </p:spTree>
    <p:extLst>
      <p:ext uri="{BB962C8B-B14F-4D97-AF65-F5344CB8AC3E}">
        <p14:creationId xmlns:p14="http://schemas.microsoft.com/office/powerpoint/2010/main" val="4104916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Zorgproblemen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A.h.v. bijv. Carpenito standaardzorgplan</a:t>
            </a:r>
          </a:p>
          <a:p>
            <a:pPr eaLnBrk="1" hangingPunct="1"/>
            <a:r>
              <a:rPr lang="nl-NL" altLang="nl-NL" smtClean="0"/>
              <a:t>Trend: individueel en op maat</a:t>
            </a:r>
          </a:p>
          <a:p>
            <a:pPr lvl="1" eaLnBrk="1" hangingPunct="1"/>
            <a:r>
              <a:rPr lang="nl-NL" altLang="nl-NL" smtClean="0">
                <a:hlinkClick r:id="rId2"/>
              </a:rPr>
              <a:t>http://www.actieprogrammadiabetes.nl/zorgplan</a:t>
            </a:r>
            <a:endParaRPr lang="nl-NL" altLang="nl-NL" smtClean="0"/>
          </a:p>
          <a:p>
            <a:pPr lvl="1" eaLnBrk="1" hangingPunct="1"/>
            <a:r>
              <a:rPr lang="nl-NL" altLang="nl-NL" smtClean="0">
                <a:hlinkClick r:id="rId3"/>
              </a:rPr>
              <a:t>http://www.dvn.nl/producten/individueel-zorgplan</a:t>
            </a:r>
            <a:endParaRPr lang="nl-NL" altLang="nl-NL" smtClean="0"/>
          </a:p>
          <a:p>
            <a:pPr lvl="1" eaLnBrk="1" hangingPunct="1"/>
            <a:r>
              <a:rPr lang="nl-NL" altLang="nl-NL" smtClean="0">
                <a:hlinkClick r:id="rId4"/>
              </a:rPr>
              <a:t>http://www.vilans.nl/docs/producten/Zorgplannen/concept_diabetes2_zorgplan_j_van_vilsteren.pdf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051647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732587" cy="128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933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6089650"/>
            <a:ext cx="6804025" cy="129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751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Bijzonderheden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Over leven met… Diabetes type 1, aflevering 1, 20-5-2013: complicaties</a:t>
            </a:r>
          </a:p>
          <a:p>
            <a:pPr lvl="1"/>
            <a:r>
              <a:rPr lang="nl-NL" altLang="nl-NL" smtClean="0">
                <a:hlinkClick r:id="rId2"/>
              </a:rPr>
              <a:t>http://www.uitzendinggemist.nl/afleveringen/1343729</a:t>
            </a:r>
            <a:endParaRPr lang="nl-NL" altLang="nl-NL" smtClean="0"/>
          </a:p>
          <a:p>
            <a:r>
              <a:rPr lang="nl-NL" altLang="nl-NL" smtClean="0"/>
              <a:t>Over leven met… Diabetes type 1, aflevering 2, 27-5-2013: hypo-unawareness</a:t>
            </a:r>
          </a:p>
          <a:p>
            <a:pPr lvl="1"/>
            <a:r>
              <a:rPr lang="nl-NL" altLang="nl-NL" smtClean="0">
                <a:hlinkClick r:id="rId3"/>
              </a:rPr>
              <a:t>http://www.uitzendinggemist.nl/afleveringen/1347559</a:t>
            </a:r>
            <a:r>
              <a:rPr lang="nl-NL" altLang="nl-NL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006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Syndroom</a:t>
            </a:r>
            <a:r>
              <a:rPr lang="en-US" dirty="0" smtClean="0"/>
              <a:t> van Cushing / </a:t>
            </a:r>
            <a:br>
              <a:rPr lang="en-US" dirty="0" smtClean="0"/>
            </a:br>
            <a:r>
              <a:rPr lang="en-US" dirty="0" err="1" smtClean="0"/>
              <a:t>Ziekte</a:t>
            </a:r>
            <a:r>
              <a:rPr lang="en-US" dirty="0" smtClean="0"/>
              <a:t> van Cushing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471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Cushing</a:t>
            </a:r>
            <a:r>
              <a:rPr lang="nl-NL" dirty="0" smtClean="0"/>
              <a:t> syndroom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77509"/>
            <a:ext cx="4536504" cy="528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09363"/>
            <a:ext cx="3223901" cy="456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99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Oorzaak</a:t>
            </a:r>
            <a:r>
              <a:rPr lang="en-US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Blootstelling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teveel</a:t>
            </a:r>
            <a:r>
              <a:rPr lang="en-US" dirty="0" smtClean="0"/>
              <a:t> cortisol (</a:t>
            </a:r>
            <a:r>
              <a:rPr lang="en-US" dirty="0" err="1" smtClean="0"/>
              <a:t>bijnierschorshormoon</a:t>
            </a:r>
            <a:r>
              <a:rPr lang="en-US" dirty="0" smtClean="0"/>
              <a:t> / </a:t>
            </a:r>
            <a:r>
              <a:rPr lang="en-US" dirty="0" err="1" smtClean="0"/>
              <a:t>corticosteroïed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Toegediend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Prednison</a:t>
            </a:r>
            <a:r>
              <a:rPr lang="en-US" dirty="0" smtClean="0"/>
              <a:t> / </a:t>
            </a:r>
            <a:r>
              <a:rPr lang="en-US" dirty="0" err="1" smtClean="0"/>
              <a:t>prednisolon</a:t>
            </a:r>
            <a:r>
              <a:rPr lang="en-US" dirty="0" smtClean="0"/>
              <a:t> / </a:t>
            </a:r>
            <a:r>
              <a:rPr lang="en-US" dirty="0" err="1" smtClean="0"/>
              <a:t>dexamethason</a:t>
            </a:r>
            <a:r>
              <a:rPr lang="en-US" dirty="0" smtClean="0"/>
              <a:t> </a:t>
            </a:r>
            <a:r>
              <a:rPr lang="en-US" dirty="0" err="1" smtClean="0"/>
              <a:t>e.d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Hyperfunctie</a:t>
            </a:r>
            <a:r>
              <a:rPr lang="en-US" dirty="0" smtClean="0"/>
              <a:t> </a:t>
            </a:r>
            <a:r>
              <a:rPr lang="en-US" dirty="0" err="1" smtClean="0"/>
              <a:t>hormoonklieren</a:t>
            </a:r>
            <a:endParaRPr lang="en-US" dirty="0" smtClean="0"/>
          </a:p>
          <a:p>
            <a:pPr lvl="2"/>
            <a:r>
              <a:rPr lang="en-US" dirty="0" err="1" smtClean="0"/>
              <a:t>Hypofyse</a:t>
            </a:r>
            <a:endParaRPr lang="en-US" dirty="0" smtClean="0"/>
          </a:p>
          <a:p>
            <a:pPr lvl="2"/>
            <a:r>
              <a:rPr lang="en-US" dirty="0" err="1" smtClean="0"/>
              <a:t>Bijnierschors</a:t>
            </a:r>
            <a:endParaRPr lang="en-US" dirty="0" smtClean="0"/>
          </a:p>
          <a:p>
            <a:pPr lvl="2"/>
            <a:r>
              <a:rPr lang="en-US" dirty="0" err="1" smtClean="0"/>
              <a:t>Beide</a:t>
            </a:r>
            <a:r>
              <a:rPr lang="en-US" dirty="0" smtClean="0"/>
              <a:t> </a:t>
            </a:r>
            <a:r>
              <a:rPr lang="en-US" dirty="0" err="1" smtClean="0"/>
              <a:t>meestal</a:t>
            </a:r>
            <a:r>
              <a:rPr lang="en-US" dirty="0" smtClean="0"/>
              <a:t> door </a:t>
            </a:r>
            <a:r>
              <a:rPr lang="en-US" dirty="0" err="1" smtClean="0"/>
              <a:t>gewellen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1988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60588"/>
            <a:ext cx="4730750" cy="469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Symptomen</a:t>
            </a:r>
            <a:r>
              <a:rPr lang="en-US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Gewichtstoename bij normaal eten </a:t>
            </a:r>
          </a:p>
          <a:p>
            <a:r>
              <a:rPr lang="nl-NL" dirty="0" smtClean="0"/>
              <a:t>Vooral abnormale vetafzetting rond de buik, de benen worden dunner</a:t>
            </a:r>
          </a:p>
          <a:p>
            <a:r>
              <a:rPr lang="nl-NL" dirty="0" smtClean="0"/>
              <a:t>Een </a:t>
            </a:r>
            <a:r>
              <a:rPr lang="nl-NL" dirty="0" err="1" smtClean="0"/>
              <a:t>vollemaans</a:t>
            </a:r>
            <a:r>
              <a:rPr lang="nl-NL" dirty="0" smtClean="0"/>
              <a:t> gezicht met vaak rode wangen</a:t>
            </a:r>
          </a:p>
          <a:p>
            <a:r>
              <a:rPr lang="nl-NL" dirty="0" smtClean="0"/>
              <a:t>Dikte in de nek (Buffalo </a:t>
            </a:r>
            <a:r>
              <a:rPr lang="nl-NL" dirty="0" err="1" smtClean="0"/>
              <a:t>hump</a:t>
            </a:r>
            <a:r>
              <a:rPr lang="nl-NL" dirty="0" smtClean="0"/>
              <a:t>)</a:t>
            </a:r>
          </a:p>
          <a:p>
            <a:r>
              <a:rPr lang="nl-NL" dirty="0" smtClean="0"/>
              <a:t>Striae (paarsrode huidstriemen) op buik, benen en bovenarmen</a:t>
            </a:r>
          </a:p>
          <a:p>
            <a:r>
              <a:rPr lang="nl-NL" dirty="0" smtClean="0"/>
              <a:t>Hoge bloeddruk</a:t>
            </a:r>
          </a:p>
          <a:p>
            <a:r>
              <a:rPr lang="nl-NL" dirty="0" smtClean="0"/>
              <a:t>Dunne-, kwetsbare-, droge huid, acne</a:t>
            </a:r>
          </a:p>
          <a:p>
            <a:r>
              <a:rPr lang="nl-NL" dirty="0" smtClean="0"/>
              <a:t>Gemakkelijk blauwe plekken krijgen</a:t>
            </a:r>
          </a:p>
          <a:p>
            <a:r>
              <a:rPr lang="nl-NL" dirty="0" smtClean="0"/>
              <a:t>Slechte wondgenezing</a:t>
            </a:r>
          </a:p>
        </p:txBody>
      </p:sp>
    </p:spTree>
    <p:extLst>
      <p:ext uri="{BB962C8B-B14F-4D97-AF65-F5344CB8AC3E}">
        <p14:creationId xmlns:p14="http://schemas.microsoft.com/office/powerpoint/2010/main" val="25129970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Overbeharing (bij vrouwen)</a:t>
            </a:r>
          </a:p>
          <a:p>
            <a:r>
              <a:rPr lang="nl-NL" dirty="0" smtClean="0"/>
              <a:t>Extreme vermoeidheid</a:t>
            </a:r>
          </a:p>
          <a:p>
            <a:r>
              <a:rPr lang="nl-NL" dirty="0" smtClean="0"/>
              <a:t>Verminderde spierkracht, met name in de benen</a:t>
            </a:r>
          </a:p>
          <a:p>
            <a:r>
              <a:rPr lang="nl-NL" dirty="0" smtClean="0"/>
              <a:t>Pijnlijke spieren en gewrichten</a:t>
            </a:r>
          </a:p>
          <a:p>
            <a:r>
              <a:rPr lang="nl-NL" dirty="0" smtClean="0"/>
              <a:t>Verstoorde menstruatiecyclus, vaak zelfs volledig wegblijven van de menstruatie.</a:t>
            </a:r>
          </a:p>
          <a:p>
            <a:r>
              <a:rPr lang="nl-NL" dirty="0" smtClean="0"/>
              <a:t>Gemakkelijker bloeden;</a:t>
            </a:r>
          </a:p>
          <a:p>
            <a:r>
              <a:rPr lang="nl-NL" dirty="0" smtClean="0"/>
              <a:t>Vaak last van psychische veranderingen:</a:t>
            </a:r>
          </a:p>
          <a:p>
            <a:pPr lvl="1"/>
            <a:r>
              <a:rPr lang="nl-NL" dirty="0" smtClean="0"/>
              <a:t>depressie en emotionele labiliteit..</a:t>
            </a:r>
          </a:p>
          <a:p>
            <a:r>
              <a:rPr lang="nl-NL" dirty="0" smtClean="0"/>
              <a:t>Vaak last van vetzucht, osteoporose, hoog cholesterol en hyperglycaemie (suikerziekte)</a:t>
            </a:r>
          </a:p>
          <a:p>
            <a:r>
              <a:rPr lang="nl-NL" dirty="0" smtClean="0"/>
              <a:t>Verhoogde kans op hart- en vaatziekten</a:t>
            </a:r>
          </a:p>
        </p:txBody>
      </p:sp>
    </p:spTree>
    <p:extLst>
      <p:ext uri="{BB962C8B-B14F-4D97-AF65-F5344CB8AC3E}">
        <p14:creationId xmlns:p14="http://schemas.microsoft.com/office/powerpoint/2010/main" val="6424468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nl-NL" dirty="0" smtClean="0"/>
              <a:t>Moeilijk te signaleren:</a:t>
            </a:r>
          </a:p>
          <a:p>
            <a:pPr lvl="1"/>
            <a:r>
              <a:rPr lang="nl-NL" dirty="0" smtClean="0"/>
              <a:t>Klachten ontstaan geleidelijk in maanden - jaren</a:t>
            </a:r>
          </a:p>
          <a:p>
            <a:pPr lvl="1"/>
            <a:r>
              <a:rPr lang="nl-NL" dirty="0" smtClean="0"/>
              <a:t>Overgewicht, psychische aandoeningen en zelfs overmatig alcoholgebruik kunnen soortgelijke klachten geven</a:t>
            </a:r>
          </a:p>
          <a:p>
            <a:r>
              <a:rPr lang="en-US" dirty="0" err="1" smtClean="0"/>
              <a:t>Vaststellen</a:t>
            </a:r>
            <a:r>
              <a:rPr lang="en-US" dirty="0" smtClean="0"/>
              <a:t> </a:t>
            </a:r>
            <a:r>
              <a:rPr lang="en-US" dirty="0" err="1" smtClean="0"/>
              <a:t>verhoogde</a:t>
            </a:r>
            <a:r>
              <a:rPr lang="en-US" dirty="0" smtClean="0"/>
              <a:t> </a:t>
            </a:r>
            <a:r>
              <a:rPr lang="en-US" dirty="0" err="1" smtClean="0"/>
              <a:t>cortisolproductie</a:t>
            </a:r>
            <a:endParaRPr lang="en-US" dirty="0" smtClean="0"/>
          </a:p>
          <a:p>
            <a:pPr lvl="1"/>
            <a:r>
              <a:rPr lang="en-US" dirty="0" smtClean="0"/>
              <a:t>24 </a:t>
            </a:r>
            <a:r>
              <a:rPr lang="en-US" dirty="0" err="1" smtClean="0"/>
              <a:t>uursurine</a:t>
            </a:r>
            <a:endParaRPr lang="en-US" dirty="0" smtClean="0"/>
          </a:p>
          <a:p>
            <a:pPr lvl="1"/>
            <a:r>
              <a:rPr lang="en-US" dirty="0" smtClean="0"/>
              <a:t>Om 23:00 </a:t>
            </a:r>
            <a:r>
              <a:rPr lang="en-US" dirty="0" err="1" smtClean="0"/>
              <a:t>uur</a:t>
            </a:r>
            <a:r>
              <a:rPr lang="en-US" dirty="0" smtClean="0"/>
              <a:t> in </a:t>
            </a:r>
            <a:r>
              <a:rPr lang="en-US" dirty="0" err="1" smtClean="0"/>
              <a:t>speeksel</a:t>
            </a:r>
            <a:endParaRPr lang="en-US" dirty="0" smtClean="0"/>
          </a:p>
          <a:p>
            <a:pPr lvl="1"/>
            <a:r>
              <a:rPr lang="en-US" dirty="0" err="1" smtClean="0"/>
              <a:t>Dexamethason</a:t>
            </a:r>
            <a:r>
              <a:rPr lang="en-US" dirty="0" smtClean="0"/>
              <a:t> </a:t>
            </a:r>
            <a:r>
              <a:rPr lang="en-US" dirty="0" err="1" smtClean="0"/>
              <a:t>toedienen</a:t>
            </a:r>
            <a:r>
              <a:rPr lang="en-US" dirty="0" smtClean="0"/>
              <a:t>,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productie</a:t>
            </a:r>
            <a:r>
              <a:rPr lang="en-US" dirty="0" smtClean="0"/>
              <a:t> </a:t>
            </a:r>
            <a:r>
              <a:rPr lang="en-US" dirty="0" err="1" smtClean="0"/>
              <a:t>daalt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3915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Vaststellen</a:t>
            </a:r>
            <a:r>
              <a:rPr lang="en-US" dirty="0" smtClean="0"/>
              <a:t> </a:t>
            </a:r>
            <a:r>
              <a:rPr lang="en-US" dirty="0" err="1" smtClean="0"/>
              <a:t>oorzaak</a:t>
            </a:r>
            <a:r>
              <a:rPr lang="en-US" dirty="0" smtClean="0"/>
              <a:t>:</a:t>
            </a:r>
          </a:p>
          <a:p>
            <a:pPr lvl="1"/>
            <a:r>
              <a:rPr lang="nl-NL" dirty="0" smtClean="0"/>
              <a:t>MRI-scan van hypofyse en evt. bijnier</a:t>
            </a:r>
          </a:p>
          <a:p>
            <a:pPr lvl="1"/>
            <a:r>
              <a:rPr lang="nl-NL" dirty="0" smtClean="0"/>
              <a:t>Soms bloedafname uit het vaatstelsel rond hypofyse nodig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8876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Noodzakelijk</a:t>
            </a:r>
            <a:endParaRPr lang="en-US" dirty="0" smtClean="0"/>
          </a:p>
          <a:p>
            <a:r>
              <a:rPr lang="en-US" dirty="0" smtClean="0"/>
              <a:t>Tumor </a:t>
            </a:r>
            <a:r>
              <a:rPr lang="en-US" dirty="0" err="1" smtClean="0"/>
              <a:t>operatief</a:t>
            </a:r>
            <a:r>
              <a:rPr lang="en-US" dirty="0" smtClean="0"/>
              <a:t> </a:t>
            </a:r>
            <a:r>
              <a:rPr lang="en-US" dirty="0" err="1" smtClean="0"/>
              <a:t>verwijderen</a:t>
            </a:r>
            <a:r>
              <a:rPr lang="en-US" dirty="0" smtClean="0"/>
              <a:t>, </a:t>
            </a:r>
            <a:r>
              <a:rPr lang="en-US" dirty="0" err="1" smtClean="0"/>
              <a:t>hypofyse</a:t>
            </a:r>
            <a:r>
              <a:rPr lang="en-US" dirty="0" smtClean="0"/>
              <a:t> </a:t>
            </a:r>
            <a:r>
              <a:rPr lang="en-US" dirty="0" err="1" smtClean="0"/>
              <a:t>transsfenoïdaal</a:t>
            </a:r>
            <a:r>
              <a:rPr lang="en-US" dirty="0" smtClean="0"/>
              <a:t> (via de </a:t>
            </a:r>
            <a:r>
              <a:rPr lang="en-US" dirty="0" err="1" smtClean="0"/>
              <a:t>neusholte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80% </a:t>
            </a:r>
            <a:r>
              <a:rPr lang="en-US" dirty="0" err="1" smtClean="0"/>
              <a:t>succesvol</a:t>
            </a:r>
            <a:endParaRPr lang="en-US" dirty="0" smtClean="0"/>
          </a:p>
          <a:p>
            <a:r>
              <a:rPr lang="en-US" dirty="0" smtClean="0"/>
              <a:t>Anders </a:t>
            </a:r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Radiotherapie</a:t>
            </a:r>
            <a:r>
              <a:rPr lang="en-US" dirty="0" smtClean="0"/>
              <a:t>, effect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endParaRPr lang="en-US" dirty="0"/>
          </a:p>
          <a:p>
            <a:r>
              <a:rPr lang="en-US" dirty="0" err="1" smtClean="0"/>
              <a:t>Aanvullen</a:t>
            </a:r>
            <a:r>
              <a:rPr lang="en-US" dirty="0" smtClean="0"/>
              <a:t> </a:t>
            </a:r>
            <a:r>
              <a:rPr lang="en-US" dirty="0" err="1" smtClean="0"/>
              <a:t>bijnierschorshormonen</a:t>
            </a:r>
            <a:endParaRPr lang="nl-NL" dirty="0" smtClean="0"/>
          </a:p>
          <a:p>
            <a:r>
              <a:rPr lang="nl-NL" dirty="0" smtClean="0"/>
              <a:t>Er wordt geëxperimenteerd met een nieuw geneesmiddel, </a:t>
            </a:r>
            <a:r>
              <a:rPr lang="nl-NL" dirty="0" err="1" smtClean="0"/>
              <a:t>pasireotide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1438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Van de </a:t>
            </a:r>
            <a:r>
              <a:rPr lang="en-US" dirty="0" err="1" smtClean="0"/>
              <a:t>operatie</a:t>
            </a:r>
            <a:endParaRPr lang="en-US" dirty="0" smtClean="0"/>
          </a:p>
          <a:p>
            <a:r>
              <a:rPr lang="en-US" dirty="0" smtClean="0"/>
              <a:t>Addison crisis door </a:t>
            </a:r>
            <a:r>
              <a:rPr lang="en-US" dirty="0" err="1" smtClean="0"/>
              <a:t>tekort</a:t>
            </a:r>
            <a:r>
              <a:rPr lang="en-US" dirty="0" smtClean="0"/>
              <a:t> </a:t>
            </a:r>
            <a:r>
              <a:rPr lang="en-US" dirty="0" err="1" smtClean="0"/>
              <a:t>bijnierschorshormoon</a:t>
            </a:r>
            <a:endParaRPr lang="en-US" dirty="0" smtClean="0"/>
          </a:p>
          <a:p>
            <a:pPr lvl="1"/>
            <a:r>
              <a:rPr lang="en-US" dirty="0" err="1" smtClean="0"/>
              <a:t>Plotseling</a:t>
            </a:r>
            <a:r>
              <a:rPr lang="en-US" dirty="0" smtClean="0"/>
              <a:t> </a:t>
            </a:r>
            <a:r>
              <a:rPr lang="en-US" dirty="0" err="1" smtClean="0"/>
              <a:t>hoofdpijn</a:t>
            </a:r>
            <a:r>
              <a:rPr lang="en-US" dirty="0" smtClean="0"/>
              <a:t>, slap, </a:t>
            </a:r>
            <a:r>
              <a:rPr lang="en-US" dirty="0" err="1" smtClean="0"/>
              <a:t>buikpijn</a:t>
            </a:r>
            <a:r>
              <a:rPr lang="en-US" dirty="0" smtClean="0"/>
              <a:t> met </a:t>
            </a:r>
            <a:r>
              <a:rPr lang="en-US" dirty="0" err="1" smtClean="0"/>
              <a:t>misselijkheid</a:t>
            </a:r>
            <a:r>
              <a:rPr lang="en-US" dirty="0" smtClean="0"/>
              <a:t>, </a:t>
            </a:r>
            <a:r>
              <a:rPr lang="en-US" dirty="0" err="1" smtClean="0"/>
              <a:t>braken</a:t>
            </a:r>
            <a:r>
              <a:rPr lang="en-US" dirty="0" smtClean="0"/>
              <a:t>, </a:t>
            </a:r>
            <a:r>
              <a:rPr lang="en-US" dirty="0" err="1" smtClean="0"/>
              <a:t>diarree</a:t>
            </a:r>
            <a:endParaRPr lang="en-US" dirty="0" smtClean="0"/>
          </a:p>
          <a:p>
            <a:pPr lvl="1"/>
            <a:r>
              <a:rPr lang="en-US" dirty="0" err="1" smtClean="0"/>
              <a:t>Verwardheid</a:t>
            </a:r>
            <a:r>
              <a:rPr lang="en-US" dirty="0" smtClean="0"/>
              <a:t>, coma</a:t>
            </a:r>
          </a:p>
          <a:p>
            <a:pPr lvl="1"/>
            <a:r>
              <a:rPr lang="en-US" dirty="0" err="1" smtClean="0"/>
              <a:t>Koorts</a:t>
            </a:r>
            <a:endParaRPr lang="en-US" dirty="0" smtClean="0"/>
          </a:p>
          <a:p>
            <a:pPr lvl="1"/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bloeddruk</a:t>
            </a:r>
            <a:endParaRPr lang="en-US" dirty="0" smtClean="0"/>
          </a:p>
          <a:p>
            <a:pPr lvl="1"/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huid</a:t>
            </a:r>
            <a:r>
              <a:rPr lang="en-US" dirty="0" smtClean="0"/>
              <a:t> en </a:t>
            </a:r>
            <a:r>
              <a:rPr lang="en-US" dirty="0" err="1" smtClean="0"/>
              <a:t>inwendige</a:t>
            </a:r>
            <a:r>
              <a:rPr lang="en-US" dirty="0" smtClean="0"/>
              <a:t> </a:t>
            </a:r>
            <a:r>
              <a:rPr lang="en-US" dirty="0" err="1" smtClean="0"/>
              <a:t>organen</a:t>
            </a:r>
            <a:endParaRPr lang="en-US" dirty="0" smtClean="0"/>
          </a:p>
          <a:p>
            <a:pPr lvl="1"/>
            <a:r>
              <a:rPr lang="en-US" dirty="0" err="1" smtClean="0"/>
              <a:t>Uitdroging</a:t>
            </a:r>
            <a:endParaRPr lang="en-US" dirty="0" smtClean="0"/>
          </a:p>
          <a:p>
            <a:pPr lvl="1"/>
            <a:r>
              <a:rPr lang="en-US" dirty="0" err="1" smtClean="0"/>
              <a:t>Cyanose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777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Adrenaline</a:t>
            </a:r>
            <a:endParaRPr lang="nl-NL" altLang="nl-NL" smtClean="0">
              <a:hlinkClick r:id="rId2"/>
            </a:endParaRPr>
          </a:p>
          <a:p>
            <a:pPr lvl="1"/>
            <a:r>
              <a:rPr lang="nl-NL" altLang="nl-NL" sz="2400" smtClean="0">
                <a:hlinkClick r:id="rId2"/>
              </a:rPr>
              <a:t>http://www.youtube.com/watch?v=rhKRRP6sVNs</a:t>
            </a:r>
            <a:endParaRPr lang="nl-NL" altLang="nl-NL" sz="2400" smtClean="0"/>
          </a:p>
          <a:p>
            <a:r>
              <a:rPr lang="nl-NL" altLang="nl-NL" smtClean="0"/>
              <a:t>Transsphenoidale benadering hypofyse</a:t>
            </a:r>
            <a:endParaRPr lang="nl-NL" altLang="nl-NL" smtClean="0">
              <a:hlinkClick r:id="rId3"/>
            </a:endParaRPr>
          </a:p>
          <a:p>
            <a:pPr lvl="1"/>
            <a:r>
              <a:rPr lang="nl-NL" altLang="nl-NL" sz="2400" smtClean="0">
                <a:hlinkClick r:id="rId3"/>
              </a:rPr>
              <a:t>http://www.youtube.com/watch?v=XIa6TlLc9Gc</a:t>
            </a:r>
            <a:endParaRPr lang="nl-NL" altLang="nl-NL" sz="2400" smtClean="0"/>
          </a:p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12873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000812-28B4-4DE0-99D1-13E6C4A6B3A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/>
              <a:t>Thyroïd stimulerend hormoon (TSH)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Stimuleert groei en activiteit van de schildklier</a:t>
            </a:r>
          </a:p>
          <a:p>
            <a:r>
              <a:rPr lang="nl-NL"/>
              <a:t>Schildklier produceert T3 en T4 (jodiumhoudend)</a:t>
            </a:r>
          </a:p>
          <a:p>
            <a:pPr lvl="1"/>
            <a:r>
              <a:rPr lang="nl-NL"/>
              <a:t>Verhogen de basale stofwisseling en warmteproductie</a:t>
            </a:r>
          </a:p>
          <a:p>
            <a:pPr lvl="1"/>
            <a:r>
              <a:rPr lang="nl-NL"/>
              <a:t>Reguleren stofwisseling (koolhydraten, vetten en eiwitten)</a:t>
            </a:r>
          </a:p>
          <a:p>
            <a:pPr lvl="1"/>
            <a:r>
              <a:rPr lang="nl-NL"/>
              <a:t>Versterken effect van adrenaline en noradrenaline</a:t>
            </a:r>
          </a:p>
        </p:txBody>
      </p:sp>
    </p:spTree>
    <p:extLst>
      <p:ext uri="{BB962C8B-B14F-4D97-AF65-F5344CB8AC3E}">
        <p14:creationId xmlns:p14="http://schemas.microsoft.com/office/powerpoint/2010/main" val="26777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8B8C5A-21F8-47F4-931C-D0B7F7756B6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3"/>
            <a:ext cx="9144000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7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9ECAFC-D529-4D5E-8633-7E7B2BC85BE0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0754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36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1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Parathyroied</a:t>
            </a:r>
            <a:r>
              <a:rPr lang="nl-NL" dirty="0" smtClean="0"/>
              <a:t> = bijschildklier</a:t>
            </a:r>
          </a:p>
          <a:p>
            <a:pPr lvl="1"/>
            <a:r>
              <a:rPr lang="nl-NL" dirty="0" smtClean="0"/>
              <a:t>Maakt PTH (</a:t>
            </a:r>
            <a:r>
              <a:rPr lang="nl-NL" dirty="0" err="1" smtClean="0"/>
              <a:t>Parathyroied</a:t>
            </a:r>
            <a:r>
              <a:rPr lang="nl-NL" dirty="0" smtClean="0"/>
              <a:t> hormoon) &gt; verhoogt Calcium in je bloed (opname in darm, vasthouden in nieren en indien nodig uit bot halen)</a:t>
            </a:r>
            <a:endParaRPr lang="nl-NL" dirty="0"/>
          </a:p>
          <a:p>
            <a:r>
              <a:rPr lang="nl-NL" dirty="0" err="1"/>
              <a:t>Thyroied</a:t>
            </a:r>
            <a:r>
              <a:rPr lang="nl-NL" dirty="0"/>
              <a:t> = schildklier</a:t>
            </a:r>
          </a:p>
          <a:p>
            <a:pPr lvl="1"/>
            <a:r>
              <a:rPr lang="nl-NL" dirty="0"/>
              <a:t>Maakt ook nog calcitonine &gt; verlaagt calcium in je bloed door opslag in je botten</a:t>
            </a:r>
          </a:p>
          <a:p>
            <a:r>
              <a:rPr lang="nl-NL" dirty="0" smtClean="0"/>
              <a:t>Deze 2 hormonen werken </a:t>
            </a:r>
            <a:r>
              <a:rPr lang="nl-NL" smtClean="0"/>
              <a:t>als antagonisten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915543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1509</Words>
  <Application>Microsoft Office PowerPoint</Application>
  <PresentationFormat>Diavoorstelling (4:3)</PresentationFormat>
  <Paragraphs>293</Paragraphs>
  <Slides>57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58" baseType="lpstr">
      <vt:lpstr>Kantoorthema</vt:lpstr>
      <vt:lpstr>Hormonale stoornissen</vt:lpstr>
      <vt:lpstr>Inleiding</vt:lpstr>
      <vt:lpstr>PowerPoint-presentatie</vt:lpstr>
      <vt:lpstr>Schildklieraandoeningen</vt:lpstr>
      <vt:lpstr>PowerPoint-presentatie</vt:lpstr>
      <vt:lpstr>Thyroïd stimulerend hormoon (TSH)</vt:lpstr>
      <vt:lpstr>PowerPoint-presentatie</vt:lpstr>
      <vt:lpstr>PowerPoint-presentatie</vt:lpstr>
      <vt:lpstr>PowerPoint-presentatie</vt:lpstr>
      <vt:lpstr>Struma</vt:lpstr>
      <vt:lpstr>PowerPoint-presentatie</vt:lpstr>
      <vt:lpstr>Hyperthyreoïdie</vt:lpstr>
      <vt:lpstr>Ziekte van Basedow</vt:lpstr>
      <vt:lpstr>Hypothyreoïdie</vt:lpstr>
      <vt:lpstr>Afwijkingen in bloed:</vt:lpstr>
      <vt:lpstr>Oorzaak schildklieraandoeningen</vt:lpstr>
      <vt:lpstr>PowerPoint-presentatie</vt:lpstr>
      <vt:lpstr>PowerPoint-presentatie</vt:lpstr>
      <vt:lpstr>Diabetes</vt:lpstr>
      <vt:lpstr>Wat is diabetes</vt:lpstr>
      <vt:lpstr>Bloedglucose</vt:lpstr>
      <vt:lpstr>PowerPoint-presentatie</vt:lpstr>
      <vt:lpstr>PowerPoint-presentatie</vt:lpstr>
      <vt:lpstr>Verschijnselen</vt:lpstr>
      <vt:lpstr>Verschijnselen</vt:lpstr>
      <vt:lpstr>PowerPoint-presentatie</vt:lpstr>
      <vt:lpstr>Insulineresistentie</vt:lpstr>
      <vt:lpstr>Typen</vt:lpstr>
      <vt:lpstr>Overzicht typen</vt:lpstr>
      <vt:lpstr>Behandeling</vt:lpstr>
      <vt:lpstr>Behandeling</vt:lpstr>
      <vt:lpstr>PowerPoint-presentatie</vt:lpstr>
      <vt:lpstr>Behandeling</vt:lpstr>
      <vt:lpstr>Behandeling</vt:lpstr>
      <vt:lpstr>Complicaties korte termijn</vt:lpstr>
      <vt:lpstr>Complicaties lange termijn</vt:lpstr>
      <vt:lpstr>PowerPoint-presentatie</vt:lpstr>
      <vt:lpstr>PowerPoint-presentatie</vt:lpstr>
      <vt:lpstr>Aandachtspunten zorg</vt:lpstr>
      <vt:lpstr>Aandachtspunten zorg</vt:lpstr>
      <vt:lpstr>Aandachtspunten zorg</vt:lpstr>
      <vt:lpstr>Aandachtspunten zorg</vt:lpstr>
      <vt:lpstr>Zorgproblemen</vt:lpstr>
      <vt:lpstr>PowerPoint-presentatie</vt:lpstr>
      <vt:lpstr>PowerPoint-presentatie</vt:lpstr>
      <vt:lpstr>Bijzonderheden</vt:lpstr>
      <vt:lpstr>Syndroom van Cushing /  Ziekte van Cushing</vt:lpstr>
      <vt:lpstr>Cushing syndroom</vt:lpstr>
      <vt:lpstr>Oorzaak:</vt:lpstr>
      <vt:lpstr>PowerPoint-presentatie</vt:lpstr>
      <vt:lpstr>Symptomen:</vt:lpstr>
      <vt:lpstr>Symptomen</vt:lpstr>
      <vt:lpstr>Diagnose</vt:lpstr>
      <vt:lpstr>Diagnose</vt:lpstr>
      <vt:lpstr>Behandeling</vt:lpstr>
      <vt:lpstr>Complicaties</vt:lpstr>
      <vt:lpstr>PowerPoint-presentatie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Hormonale stoornissen</dc:title>
  <dc:creator>Drenth,G.</dc:creator>
  <cp:lastModifiedBy>Drenth,G.</cp:lastModifiedBy>
  <cp:revision>10</cp:revision>
  <dcterms:created xsi:type="dcterms:W3CDTF">2015-06-08T07:12:02Z</dcterms:created>
  <dcterms:modified xsi:type="dcterms:W3CDTF">2016-04-25T09:09:26Z</dcterms:modified>
</cp:coreProperties>
</file>